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4"/>
  </p:notesMasterIdLst>
  <p:handoutMasterIdLst>
    <p:handoutMasterId r:id="rId75"/>
  </p:handoutMasterIdLst>
  <p:sldIdLst>
    <p:sldId id="394" r:id="rId2"/>
    <p:sldId id="473" r:id="rId3"/>
    <p:sldId id="609" r:id="rId4"/>
    <p:sldId id="475" r:id="rId5"/>
    <p:sldId id="476" r:id="rId6"/>
    <p:sldId id="477" r:id="rId7"/>
    <p:sldId id="554" r:id="rId8"/>
    <p:sldId id="479" r:id="rId9"/>
    <p:sldId id="558" r:id="rId10"/>
    <p:sldId id="610" r:id="rId11"/>
    <p:sldId id="507" r:id="rId12"/>
    <p:sldId id="559" r:id="rId13"/>
    <p:sldId id="566" r:id="rId14"/>
    <p:sldId id="568" r:id="rId15"/>
    <p:sldId id="569" r:id="rId16"/>
    <p:sldId id="567" r:id="rId17"/>
    <p:sldId id="589" r:id="rId18"/>
    <p:sldId id="611" r:id="rId19"/>
    <p:sldId id="512" r:id="rId20"/>
    <p:sldId id="513" r:id="rId21"/>
    <p:sldId id="514" r:id="rId22"/>
    <p:sldId id="592" r:id="rId23"/>
    <p:sldId id="600" r:id="rId24"/>
    <p:sldId id="612" r:id="rId25"/>
    <p:sldId id="565" r:id="rId26"/>
    <p:sldId id="564" r:id="rId27"/>
    <p:sldId id="593" r:id="rId28"/>
    <p:sldId id="590" r:id="rId29"/>
    <p:sldId id="613" r:id="rId30"/>
    <p:sldId id="571" r:id="rId31"/>
    <p:sldId id="594" r:id="rId32"/>
    <p:sldId id="588" r:id="rId33"/>
    <p:sldId id="587" r:id="rId34"/>
    <p:sldId id="573" r:id="rId35"/>
    <p:sldId id="595" r:id="rId36"/>
    <p:sldId id="522" r:id="rId37"/>
    <p:sldId id="597" r:id="rId38"/>
    <p:sldId id="575" r:id="rId39"/>
    <p:sldId id="577" r:id="rId40"/>
    <p:sldId id="576" r:id="rId41"/>
    <p:sldId id="614" r:id="rId42"/>
    <p:sldId id="529" r:id="rId43"/>
    <p:sldId id="598" r:id="rId44"/>
    <p:sldId id="578" r:id="rId45"/>
    <p:sldId id="599" r:id="rId46"/>
    <p:sldId id="579" r:id="rId47"/>
    <p:sldId id="601" r:id="rId48"/>
    <p:sldId id="615" r:id="rId49"/>
    <p:sldId id="533" r:id="rId50"/>
    <p:sldId id="580" r:id="rId51"/>
    <p:sldId id="602" r:id="rId52"/>
    <p:sldId id="603" r:id="rId53"/>
    <p:sldId id="616" r:id="rId54"/>
    <p:sldId id="536" r:id="rId55"/>
    <p:sldId id="538" r:id="rId56"/>
    <p:sldId id="539" r:id="rId57"/>
    <p:sldId id="541" r:id="rId58"/>
    <p:sldId id="617" r:id="rId59"/>
    <p:sldId id="544" r:id="rId60"/>
    <p:sldId id="545" r:id="rId61"/>
    <p:sldId id="618" r:id="rId62"/>
    <p:sldId id="581" r:id="rId63"/>
    <p:sldId id="604" r:id="rId64"/>
    <p:sldId id="605" r:id="rId65"/>
    <p:sldId id="582" r:id="rId66"/>
    <p:sldId id="606" r:id="rId67"/>
    <p:sldId id="583" r:id="rId68"/>
    <p:sldId id="607" r:id="rId69"/>
    <p:sldId id="608" r:id="rId70"/>
    <p:sldId id="421" r:id="rId71"/>
    <p:sldId id="659" r:id="rId72"/>
    <p:sldId id="66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1BFFD151-C246-4596-94B8-DC1D4E4B8BDB}">
          <p14:sldIdLst>
            <p14:sldId id="394"/>
            <p14:sldId id="473"/>
          </p14:sldIdLst>
        </p14:section>
        <p14:section name="Какво е чисто написан код?" id="{561D12F6-8ADA-4BEE-A8A4-B542F40B05D1}">
          <p14:sldIdLst>
            <p14:sldId id="609"/>
            <p14:sldId id="475"/>
            <p14:sldId id="476"/>
            <p14:sldId id="477"/>
            <p14:sldId id="554"/>
            <p14:sldId id="479"/>
            <p14:sldId id="558"/>
          </p14:sldIdLst>
        </p14:section>
        <p14:section name="Наименуване на идентификатори и форматиране на кодове" id="{F5E425BD-224D-4B7F-8AE3-9D5C8A809324}">
          <p14:sldIdLst>
            <p14:sldId id="610"/>
            <p14:sldId id="507"/>
            <p14:sldId id="559"/>
            <p14:sldId id="566"/>
            <p14:sldId id="568"/>
            <p14:sldId id="569"/>
            <p14:sldId id="567"/>
            <p14:sldId id="589"/>
          </p14:sldIdLst>
        </p14:section>
        <p14:section name="Форматиране на код" id="{BD2EA4FA-3930-4BC8-9D24-C7E8761ADDA2}">
          <p14:sldIdLst>
            <p14:sldId id="611"/>
            <p14:sldId id="512"/>
            <p14:sldId id="513"/>
            <p14:sldId id="514"/>
            <p14:sldId id="592"/>
            <p14:sldId id="600"/>
          </p14:sldIdLst>
        </p14:section>
        <p14:section name="Коментари и документация на кода" id="{CAF7E529-E687-4CE6-AA6C-A9CA5B26937F}">
          <p14:sldIdLst>
            <p14:sldId id="612"/>
            <p14:sldId id="565"/>
            <p14:sldId id="564"/>
            <p14:sldId id="593"/>
            <p14:sldId id="590"/>
          </p14:sldIdLst>
        </p14:section>
        <p14:section name="Правилно организиране на данните" id="{8F4AABDF-C553-4C34-BE1D-AE5C6E77CAE4}">
          <p14:sldIdLst>
            <p14:sldId id="613"/>
            <p14:sldId id="571"/>
            <p14:sldId id="594"/>
            <p14:sldId id="588"/>
            <p14:sldId id="587"/>
            <p14:sldId id="573"/>
            <p14:sldId id="595"/>
            <p14:sldId id="522"/>
            <p14:sldId id="597"/>
            <p14:sldId id="575"/>
            <p14:sldId id="577"/>
            <p14:sldId id="576"/>
          </p14:sldIdLst>
        </p14:section>
        <p14:section name="Чисто написани методи" id="{01F54A4F-05D8-495E-8F54-0337F5C84629}">
          <p14:sldIdLst>
            <p14:sldId id="614"/>
            <p14:sldId id="529"/>
            <p14:sldId id="598"/>
            <p14:sldId id="578"/>
            <p14:sldId id="599"/>
            <p14:sldId id="579"/>
            <p14:sldId id="601"/>
          </p14:sldIdLst>
        </p14:section>
        <p14:section name="Чисто написани класове" id="{3C24429E-5D72-4249-BE44-911BDF67FCC7}">
          <p14:sldIdLst>
            <p14:sldId id="615"/>
            <p14:sldId id="533"/>
            <p14:sldId id="580"/>
            <p14:sldId id="602"/>
            <p14:sldId id="603"/>
          </p14:sldIdLst>
        </p14:section>
        <p14:section name="Преработване" id="{1D3BA1D9-F59C-4DEA-84D5-439C156C211E}">
          <p14:sldIdLst>
            <p14:sldId id="616"/>
            <p14:sldId id="536"/>
            <p14:sldId id="538"/>
            <p14:sldId id="539"/>
            <p14:sldId id="541"/>
          </p14:sldIdLst>
        </p14:section>
        <p14:section name="Шаблони за преработка" id="{3B7AD48C-D567-41B4-AEB7-9A05A4FDDEE7}">
          <p14:sldIdLst>
            <p14:sldId id="617"/>
            <p14:sldId id="544"/>
            <p14:sldId id="545"/>
          </p14:sldIdLst>
        </p14:section>
        <p14:section name="Нива на преработване" id="{E24D2489-0F37-40D2-9D43-4D7CBB12E6C6}">
          <p14:sldIdLst>
            <p14:sldId id="618"/>
            <p14:sldId id="581"/>
            <p14:sldId id="604"/>
            <p14:sldId id="605"/>
            <p14:sldId id="582"/>
            <p14:sldId id="606"/>
            <p14:sldId id="583"/>
            <p14:sldId id="607"/>
            <p14:sldId id="608"/>
          </p14:sldIdLst>
        </p14:section>
        <p14:section name="Обобщение" id="{A1CE8DF1-BA35-4B48-B64B-4B99E9F19B6C}">
          <p14:sldIdLst>
            <p14:sldId id="421"/>
            <p14:sldId id="659"/>
            <p14:sldId id="6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A7409-79DA-FD56-919E-4E15CA83DBFE}" v="1074" dt="2023-01-09T20:56:56.168"/>
    <p1510:client id="{2EB31526-A1DD-1D3F-B613-1AC6CBB95D6E}" v="387" dt="2023-01-11T19:57:50.274"/>
    <p1510:client id="{97FE650E-9FCF-06AA-9869-81D8E1AD23CB}" v="1907" dt="2023-01-10T15:59:54.42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4"/>
    <p:restoredTop sz="94719"/>
  </p:normalViewPr>
  <p:slideViewPr>
    <p:cSldViewPr snapToGrid="0">
      <p:cViewPr varScale="1">
        <p:scale>
          <a:sx n="107" d="100"/>
          <a:sy n="107" d="100"/>
        </p:scale>
        <p:origin x="462" y="11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582" y="11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28.4.2023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3:37:1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3:37:2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5D0BB4E-12EA-7129-C681-3814ED0C0F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5075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6E1ED7C-6040-4445-43F6-B33646C52E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839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7066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714AD99D-6DCC-A3C1-EC52-FF10CD5B23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1870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CFE5E97-8D68-4134-8407-17031A0C4E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940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440DE1F-FF39-450B-9BB2-FD91A9B920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44244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Title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7" name="Slide Body Text">
            <a:extLst>
              <a:ext uri="{FF2B5EF4-FFF2-40B4-BE49-F238E27FC236}">
                <a16:creationId xmlns:a16="http://schemas.microsoft.com/office/drawing/2014/main" id="{1E60575F-8475-4C78-97A7-27D7891D2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This is a code example</a:t>
            </a:r>
          </a:p>
        </p:txBody>
      </p:sp>
      <p:sp>
        <p:nvSpPr>
          <p:cNvPr id="15" name="Code Box">
            <a:extLst>
              <a:ext uri="{FF2B5EF4-FFF2-40B4-BE49-F238E27FC236}">
                <a16:creationId xmlns:a16="http://schemas.microsoft.com/office/drawing/2014/main" id="{29C63EC2-5578-406B-8C2A-23FDE6C14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318684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Title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7" r:id="rId4"/>
    <p:sldLayoutId id="2147483679" r:id="rId5"/>
    <p:sldLayoutId id="2147483680" r:id="rId6"/>
    <p:sldLayoutId id="2147483688" r:id="rId7"/>
    <p:sldLayoutId id="2147483684" r:id="rId8"/>
    <p:sldLayoutId id="2147483690" r:id="rId9"/>
    <p:sldLayoutId id="2147483683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4" Type="http://schemas.openxmlformats.org/officeDocument/2006/relationships/customXml" Target="../ink/ink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hyperlink" Target="https://softuni.b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20158" y="5142319"/>
            <a:ext cx="3387610" cy="832591"/>
          </a:xfrm>
        </p:spPr>
        <p:txBody>
          <a:bodyPr/>
          <a:lstStyle/>
          <a:p>
            <a:pPr algn="l"/>
            <a:r>
              <a:rPr lang="bg-BG" sz="2400" dirty="0"/>
              <a:t>Преподавателски екип</a:t>
            </a:r>
            <a:endParaRPr lang="bg-BG" sz="3200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64479" y="4866541"/>
            <a:ext cx="2086653" cy="506796"/>
          </a:xfrm>
        </p:spPr>
        <p:txBody>
          <a:bodyPr/>
          <a:lstStyle/>
          <a:p>
            <a:pPr algn="l"/>
            <a:r>
              <a:rPr lang="bg-BG" sz="2800" dirty="0"/>
              <a:t>СофтУни</a:t>
            </a:r>
            <a:endParaRPr lang="en-US" sz="28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12424" y="6165304"/>
            <a:ext cx="3704648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https://softuni.bg</a:t>
            </a:r>
            <a:endParaRPr lang="en-US" sz="1800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9552384" y="5781010"/>
            <a:ext cx="3704648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bg-BG" sz="1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53596" y="1083217"/>
            <a:ext cx="10972011" cy="12656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Правилност на кода</a:t>
            </a:r>
            <a:r>
              <a:rPr lang="en-US" sz="3200" dirty="0"/>
              <a:t>, </a:t>
            </a:r>
            <a:r>
              <a:rPr lang="bg-BG" sz="3200" dirty="0"/>
              <a:t>четимост</a:t>
            </a:r>
            <a:r>
              <a:rPr lang="en-US" sz="3200" dirty="0"/>
              <a:t>, </a:t>
            </a:r>
            <a:r>
              <a:rPr lang="bg-BG" sz="3200" dirty="0"/>
              <a:t>възможност за поддръжка и тестване, кога и как да преработваме</a:t>
            </a:r>
            <a:endParaRPr lang="en-US" sz="3200" dirty="0">
              <a:highlight>
                <a:srgbClr val="FFFF00"/>
              </a:highlight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3160" y="98263"/>
            <a:ext cx="10962447" cy="953212"/>
          </a:xfrm>
        </p:spPr>
        <p:txBody>
          <a:bodyPr>
            <a:normAutofit/>
          </a:bodyPr>
          <a:lstStyle/>
          <a:p>
            <a:r>
              <a:rPr lang="bg-BG" sz="4800" dirty="0">
                <a:solidFill>
                  <a:schemeClr val="tx2"/>
                </a:solidFill>
                <a:latin typeface="-apple-system"/>
              </a:rPr>
              <a:t>Качествен код и преработване</a:t>
            </a:r>
            <a:endParaRPr lang="en-US" sz="4800" dirty="0">
              <a:solidFill>
                <a:schemeClr val="tx2"/>
              </a:solidFill>
              <a:latin typeface="-apple-system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F688706-B0CC-302C-6A2E-9424BA7A7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54" y="2708175"/>
            <a:ext cx="4838257" cy="2508045"/>
          </a:xfrm>
          <a:prstGeom prst="roundRect">
            <a:avLst>
              <a:gd name="adj" fmla="val 15209"/>
            </a:avLst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20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1730D171-E3FB-3695-03F0-2784812D900F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05263"/>
            <a:ext cx="10961783" cy="768084"/>
          </a:xfrm>
        </p:spPr>
        <p:txBody>
          <a:bodyPr/>
          <a:lstStyle/>
          <a:p>
            <a:r>
              <a:rPr lang="bg-BG" sz="3200" dirty="0"/>
              <a:t>Наименуване на променливи, методи, блокови оператори, класове и т.н. </a:t>
            </a:r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4A52A448-E357-EB4F-C388-64C47CE82B3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z="4000" dirty="0"/>
              <a:t>Наименуване на идентификатори и форматиране на кодове</a:t>
            </a:r>
            <a:endParaRPr lang="bg-BG" sz="4000" dirty="0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6E321BB3-0295-20A6-6C75-13F13579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537" y="1052737"/>
            <a:ext cx="3598927" cy="2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3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BA865-0B40-3755-A647-8DD1A3587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C89DA-C7CE-2DFB-0C9C-27ABD4656E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69" y="1196125"/>
            <a:ext cx="11936990" cy="55611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Винаги </a:t>
            </a:r>
            <a:r>
              <a:rPr lang="bg-BG" sz="3400" dirty="0"/>
              <a:t>използвайте</a:t>
            </a:r>
            <a:r>
              <a:rPr lang="bg-BG" sz="3400" b="1" dirty="0">
                <a:solidFill>
                  <a:schemeClr val="bg1"/>
                </a:solidFill>
              </a:rPr>
              <a:t> английски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– </a:t>
            </a:r>
            <a:r>
              <a:rPr lang="bg-BG" sz="3400" dirty="0"/>
              <a:t>всички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400" dirty="0"/>
              <a:t>програмисти говорят </a:t>
            </a:r>
            <a:r>
              <a:rPr lang="bg-BG" sz="3400" b="1" dirty="0">
                <a:solidFill>
                  <a:schemeClr val="bg1"/>
                </a:solidFill>
              </a:rPr>
              <a:t>английски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Избягвайте</a:t>
            </a:r>
            <a:r>
              <a:rPr lang="en-US" sz="3400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съкращения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и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400" b="1" dirty="0">
                <a:solidFill>
                  <a:schemeClr val="bg1"/>
                </a:solidFill>
              </a:rPr>
              <a:t>трудни </a:t>
            </a:r>
            <a:r>
              <a:rPr lang="bg-BG" sz="3400" dirty="0"/>
              <a:t>за</a:t>
            </a:r>
            <a:r>
              <a:rPr lang="bg-BG" sz="3400" b="1" dirty="0">
                <a:solidFill>
                  <a:schemeClr val="bg1"/>
                </a:solidFill>
              </a:rPr>
              <a:t> произнасяне</a:t>
            </a:r>
            <a:r>
              <a:rPr lang="en-US" sz="3400" dirty="0"/>
              <a:t> </a:t>
            </a:r>
            <a:r>
              <a:rPr lang="bg-BG" sz="3400" dirty="0"/>
              <a:t>имена</a:t>
            </a:r>
            <a:endParaRPr lang="en-US" sz="34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dirty="0"/>
              <a:t>Пример</a:t>
            </a:r>
            <a:r>
              <a:rPr lang="en-US" sz="3200" dirty="0"/>
              <a:t>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scriptsCount</a:t>
            </a:r>
            <a:r>
              <a:rPr lang="en-US" sz="3200" noProof="1">
                <a:cs typeface="Consolas" pitchFamily="49" charset="0"/>
              </a:rPr>
              <a:t>, </a:t>
            </a:r>
            <a:r>
              <a:rPr lang="bg-BG" sz="3200" noProof="1">
                <a:cs typeface="Consolas" pitchFamily="49" charset="0"/>
              </a:rPr>
              <a:t>не</a:t>
            </a:r>
            <a:r>
              <a:rPr lang="en-US" sz="3200" noProof="1">
                <a:solidFill>
                  <a:schemeClr val="accent2"/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scrpCnt</a:t>
            </a:r>
            <a:r>
              <a:rPr lang="en-US" sz="3200" dirty="0"/>
              <a:t> </a:t>
            </a:r>
            <a:endParaRPr lang="en-US" sz="3200" b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dirty="0"/>
              <a:t>Пример</a:t>
            </a:r>
            <a:r>
              <a:rPr lang="en-US" sz="3200" dirty="0"/>
              <a:t>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dateTimeBulgarianRegExPattern</a:t>
            </a:r>
            <a:r>
              <a:rPr lang="en-US" sz="3200" noProof="1">
                <a:cs typeface="Consolas" pitchFamily="49" charset="0"/>
              </a:rPr>
              <a:t>, </a:t>
            </a:r>
            <a:r>
              <a:rPr lang="bg-BG" sz="3200" noProof="1">
                <a:cs typeface="Consolas" pitchFamily="49" charset="0"/>
              </a:rPr>
              <a:t>не</a:t>
            </a:r>
            <a:r>
              <a:rPr lang="en-US" sz="3200" noProof="1">
                <a:solidFill>
                  <a:schemeClr val="accent2"/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dtbgRegExPtrn</a:t>
            </a:r>
            <a:endParaRPr lang="en-US" sz="320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Винаги използвайте </a:t>
            </a:r>
            <a:r>
              <a:rPr lang="bg-BG" sz="3400" b="1" dirty="0">
                <a:solidFill>
                  <a:schemeClr val="bg1"/>
                </a:solidFill>
              </a:rPr>
              <a:t>смислени</a:t>
            </a:r>
            <a:r>
              <a:rPr lang="bg-BG" sz="3400" dirty="0"/>
              <a:t> имена</a:t>
            </a:r>
            <a:endParaRPr lang="en-US" sz="34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ru-RU" sz="3200" dirty="0"/>
              <a:t>Дали едно име е </a:t>
            </a:r>
            <a:r>
              <a:rPr lang="ru-RU" sz="3200" b="1" dirty="0">
                <a:solidFill>
                  <a:schemeClr val="bg1"/>
                </a:solidFill>
              </a:rPr>
              <a:t>смислено</a:t>
            </a:r>
            <a:r>
              <a:rPr lang="ru-RU" sz="3200" dirty="0"/>
              <a:t> или </a:t>
            </a:r>
            <a:r>
              <a:rPr lang="ru-RU" sz="3200" b="1" dirty="0">
                <a:solidFill>
                  <a:schemeClr val="bg1"/>
                </a:solidFill>
              </a:rPr>
              <a:t>не</a:t>
            </a:r>
            <a:r>
              <a:rPr lang="ru-RU" sz="3200" dirty="0"/>
              <a:t> зависи от неговия </a:t>
            </a:r>
            <a:r>
              <a:rPr lang="ru-RU" sz="3200" b="1" dirty="0">
                <a:solidFill>
                  <a:schemeClr val="bg1"/>
                </a:solidFill>
              </a:rPr>
              <a:t>контекст</a:t>
            </a:r>
            <a:endParaRPr lang="en-US" sz="3200" dirty="0"/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Използвайте </a:t>
            </a:r>
            <a:r>
              <a:rPr lang="bg-BG" sz="3400" b="1" dirty="0">
                <a:solidFill>
                  <a:schemeClr val="bg1"/>
                </a:solidFill>
              </a:rPr>
              <a:t>последователно наименуване </a:t>
            </a:r>
            <a:r>
              <a:rPr lang="bg-BG" sz="3400" dirty="0"/>
              <a:t>в целия</a:t>
            </a:r>
            <a:endParaRPr lang="en-US" sz="3400" dirty="0"/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Името трябва да бъде дълго </a:t>
            </a:r>
            <a:r>
              <a:rPr lang="bg-BG" sz="3400" b="1" dirty="0">
                <a:solidFill>
                  <a:schemeClr val="bg1"/>
                </a:solidFill>
              </a:rPr>
              <a:t>толкова колкото трябва</a:t>
            </a:r>
            <a:endParaRPr lang="en-US" sz="340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</a:pPr>
            <a:endParaRPr lang="en-US" sz="3600" dirty="0"/>
          </a:p>
          <a:p>
            <a:pPr>
              <a:lnSpc>
                <a:spcPct val="110000"/>
              </a:lnSpc>
              <a:buClr>
                <a:schemeClr val="tx1"/>
              </a:buClr>
            </a:pPr>
            <a:endParaRPr lang="en-US" sz="3400" dirty="0"/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1CA0F-BC2E-6897-C520-91CFB23F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посоки за наименуване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BA68E0-8109-4009-B687-57F14517C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FDC09-9A81-4194-88C7-CB1D2AA80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69" y="1196125"/>
            <a:ext cx="11936990" cy="55611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2800" dirty="0"/>
              <a:t>За</a:t>
            </a:r>
            <a:r>
              <a:rPr lang="en-US" sz="2800" dirty="0"/>
              <a:t> </a:t>
            </a:r>
            <a:r>
              <a:rPr lang="bg-BG" sz="2800" b="1" dirty="0">
                <a:solidFill>
                  <a:schemeClr val="bg1"/>
                </a:solidFill>
              </a:rPr>
              <a:t>класове</a:t>
            </a:r>
            <a:r>
              <a:rPr lang="en-US" sz="2800" dirty="0"/>
              <a:t> </a:t>
            </a:r>
            <a:r>
              <a:rPr lang="bg-BG" sz="2800" dirty="0"/>
              <a:t>и</a:t>
            </a:r>
            <a:r>
              <a:rPr lang="en-US" sz="2800" dirty="0"/>
              <a:t> </a:t>
            </a:r>
            <a:r>
              <a:rPr lang="bg-BG" sz="2800" b="1" dirty="0">
                <a:solidFill>
                  <a:schemeClr val="bg1"/>
                </a:solidFill>
              </a:rPr>
              <a:t>структури</a:t>
            </a:r>
            <a:r>
              <a:rPr lang="en-US" sz="2800" dirty="0"/>
              <a:t> </a:t>
            </a:r>
            <a:r>
              <a:rPr lang="bg-BG" sz="2800" dirty="0"/>
              <a:t>използвайте следните формати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[</a:t>
            </a:r>
            <a:r>
              <a:rPr lang="bg-BG" sz="2800" b="1" dirty="0">
                <a:solidFill>
                  <a:schemeClr val="bg1"/>
                </a:solidFill>
              </a:rPr>
              <a:t>Съществително</a:t>
            </a:r>
            <a:r>
              <a:rPr lang="en-US" sz="2800" b="1" dirty="0">
                <a:solidFill>
                  <a:schemeClr val="bg1"/>
                </a:solidFill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bg-BG" sz="2800" dirty="0"/>
              <a:t>Примери</a:t>
            </a:r>
            <a:r>
              <a:rPr lang="en-US" sz="2800" dirty="0"/>
              <a:t>:</a:t>
            </a:r>
            <a:r>
              <a:rPr lang="bg-BG" sz="2800" dirty="0"/>
              <a:t>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sz="2800" noProof="1"/>
              <a:t>,</a:t>
            </a:r>
            <a:r>
              <a:rPr lang="en-US" sz="2800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FileSystem</a:t>
            </a:r>
            <a:r>
              <a:rPr lang="en-US" sz="2800" noProof="1"/>
              <a:t>,</a:t>
            </a:r>
            <a:r>
              <a:rPr lang="en-US" sz="2800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BinaryTreeNode</a:t>
            </a:r>
            <a:endParaRPr lang="bg-BG" sz="2800" b="1" noProof="1">
              <a:solidFill>
                <a:schemeClr val="accent2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bg-BG" sz="2800" dirty="0"/>
              <a:t>Грешни</a:t>
            </a:r>
            <a:r>
              <a:rPr lang="en-US" sz="2800" dirty="0"/>
              <a:t> </a:t>
            </a:r>
            <a:r>
              <a:rPr lang="bg-BG" sz="2800" dirty="0"/>
              <a:t>примери</a:t>
            </a:r>
            <a:r>
              <a:rPr lang="en-US" sz="2800" dirty="0"/>
              <a:t>:</a:t>
            </a:r>
            <a:r>
              <a:rPr lang="bg-BG" sz="2800" dirty="0"/>
              <a:t>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Move</a:t>
            </a:r>
            <a:r>
              <a:rPr lang="en-US" sz="2800" noProof="1">
                <a:latin typeface="+mj-lt"/>
                <a:cs typeface="Consolas" pitchFamily="49" charset="0"/>
              </a:rPr>
              <a:t>,</a:t>
            </a:r>
            <a:r>
              <a:rPr lang="en-US" sz="2800" noProof="1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FindUsers</a:t>
            </a:r>
            <a:r>
              <a:rPr lang="en-US" sz="2800" noProof="1">
                <a:latin typeface="+mj-lt"/>
                <a:cs typeface="Consolas" pitchFamily="49" charset="0"/>
              </a:rPr>
              <a:t>,</a:t>
            </a:r>
            <a:r>
              <a:rPr lang="en-US" sz="2800" noProof="1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</a:t>
            </a:r>
            <a:r>
              <a:rPr lang="en-US" sz="2800" noProof="1">
                <a:latin typeface="+mj-lt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</a:t>
            </a:r>
          </a:p>
          <a:p>
            <a:pPr>
              <a:lnSpc>
                <a:spcPct val="100000"/>
              </a:lnSpc>
            </a:pPr>
            <a:r>
              <a:rPr lang="bg-BG" sz="2800" dirty="0"/>
              <a:t>За</a:t>
            </a:r>
            <a:r>
              <a:rPr lang="en-US" sz="2800" dirty="0"/>
              <a:t> </a:t>
            </a:r>
            <a:r>
              <a:rPr lang="bg-BG" sz="2800" b="1" dirty="0">
                <a:solidFill>
                  <a:schemeClr val="bg1"/>
                </a:solidFill>
              </a:rPr>
              <a:t>интерфейси</a:t>
            </a:r>
            <a:r>
              <a:rPr lang="en-US" sz="2800" dirty="0"/>
              <a:t> </a:t>
            </a:r>
            <a:r>
              <a:rPr lang="bg-BG" sz="2800" dirty="0"/>
              <a:t>използвайте следния формат</a:t>
            </a:r>
            <a:r>
              <a:rPr lang="en-US" sz="2800" dirty="0"/>
              <a:t>: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b="1" dirty="0">
                <a:solidFill>
                  <a:schemeClr val="bg1"/>
                </a:solidFill>
              </a:rPr>
              <a:t>I</a:t>
            </a:r>
            <a:r>
              <a:rPr lang="en-US" sz="2800" dirty="0"/>
              <a:t>' + </a:t>
            </a:r>
            <a:r>
              <a:rPr lang="en-US" sz="2800" b="1" dirty="0">
                <a:solidFill>
                  <a:schemeClr val="bg1"/>
                </a:solidFill>
              </a:rPr>
              <a:t>[</a:t>
            </a:r>
            <a:r>
              <a:rPr lang="bg-BG" sz="2800" b="1" dirty="0">
                <a:solidFill>
                  <a:schemeClr val="bg1"/>
                </a:solidFill>
              </a:rPr>
              <a:t>Съществително</a:t>
            </a:r>
            <a:r>
              <a:rPr lang="en-US" sz="2800" b="1" dirty="0">
                <a:solidFill>
                  <a:schemeClr val="bg1"/>
                </a:solidFill>
              </a:rPr>
              <a:t>]</a:t>
            </a:r>
            <a:r>
              <a:rPr lang="en-US" sz="2800" dirty="0"/>
              <a:t>, '</a:t>
            </a:r>
            <a:r>
              <a:rPr lang="en-US" sz="2800" b="1" dirty="0">
                <a:solidFill>
                  <a:schemeClr val="bg1"/>
                </a:solidFill>
              </a:rPr>
              <a:t>I</a:t>
            </a:r>
            <a:r>
              <a:rPr lang="en-US" sz="2800" dirty="0"/>
              <a:t>' + </a:t>
            </a:r>
            <a:r>
              <a:rPr lang="en-US" sz="2800" b="1" dirty="0">
                <a:solidFill>
                  <a:schemeClr val="bg1"/>
                </a:solidFill>
              </a:rPr>
              <a:t>[</a:t>
            </a:r>
            <a:r>
              <a:rPr lang="bg-BG" sz="2800" b="1" dirty="0">
                <a:solidFill>
                  <a:schemeClr val="bg1"/>
                </a:solidFill>
              </a:rPr>
              <a:t>Прилагателно</a:t>
            </a:r>
            <a:r>
              <a:rPr lang="en-US" sz="2800" b="1" dirty="0">
                <a:solidFill>
                  <a:schemeClr val="bg1"/>
                </a:solidFill>
              </a:rPr>
              <a:t>]</a:t>
            </a:r>
            <a:r>
              <a:rPr lang="en-US" sz="2800" dirty="0"/>
              <a:t> + </a:t>
            </a:r>
            <a:r>
              <a:rPr lang="en-US" sz="2800" b="1" dirty="0">
                <a:solidFill>
                  <a:schemeClr val="bg1"/>
                </a:solidFill>
              </a:rPr>
              <a:t>[</a:t>
            </a:r>
            <a:r>
              <a:rPr lang="bg-BG" sz="2800" b="1" dirty="0">
                <a:solidFill>
                  <a:schemeClr val="bg1"/>
                </a:solidFill>
              </a:rPr>
              <a:t>Съществително</a:t>
            </a:r>
            <a:r>
              <a:rPr lang="en-US" sz="2800" b="1" dirty="0">
                <a:solidFill>
                  <a:schemeClr val="bg1"/>
                </a:solidFill>
              </a:rPr>
              <a:t>]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dirty="0"/>
              <a:t>' + </a:t>
            </a:r>
            <a:r>
              <a:rPr lang="en-US" sz="2800" b="1" dirty="0">
                <a:solidFill>
                  <a:schemeClr val="bg1"/>
                </a:solidFill>
              </a:rPr>
              <a:t>[</a:t>
            </a:r>
            <a:r>
              <a:rPr lang="bg-BG" sz="2800" b="1" dirty="0">
                <a:solidFill>
                  <a:schemeClr val="bg1"/>
                </a:solidFill>
              </a:rPr>
              <a:t>Глагол</a:t>
            </a:r>
            <a:r>
              <a:rPr lang="en-US" sz="2800" b="1" dirty="0">
                <a:solidFill>
                  <a:schemeClr val="bg1"/>
                </a:solidFill>
              </a:rPr>
              <a:t>]</a:t>
            </a:r>
            <a:r>
              <a:rPr lang="en-US" sz="2800" dirty="0"/>
              <a:t> + </a:t>
            </a:r>
            <a:r>
              <a:rPr lang="en-US" sz="2800" b="1" dirty="0">
                <a:solidFill>
                  <a:schemeClr val="bg1"/>
                </a:solidFill>
              </a:rPr>
              <a:t>'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able</a:t>
            </a:r>
            <a:r>
              <a:rPr lang="en-US" sz="2800" dirty="0"/>
              <a:t>'</a:t>
            </a:r>
          </a:p>
          <a:p>
            <a:pPr>
              <a:lnSpc>
                <a:spcPct val="100000"/>
              </a:lnSpc>
            </a:pPr>
            <a:r>
              <a:rPr lang="bg-BG" sz="2800" dirty="0"/>
              <a:t>Примери </a:t>
            </a:r>
            <a:r>
              <a:rPr lang="en-US" sz="2800" dirty="0"/>
              <a:t>:</a:t>
            </a:r>
            <a:r>
              <a:rPr lang="bg-BG" sz="2800" dirty="0"/>
              <a:t>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IFormattable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IDataReader</a:t>
            </a:r>
            <a:endParaRPr lang="bg-BG" sz="2800" b="1" noProof="1">
              <a:solidFill>
                <a:schemeClr val="accent2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bg-BG" sz="2800" dirty="0"/>
              <a:t>Грешни</a:t>
            </a:r>
            <a:r>
              <a:rPr lang="en-US" sz="2800" dirty="0"/>
              <a:t> </a:t>
            </a:r>
            <a:r>
              <a:rPr lang="bg-BG" sz="2800" dirty="0"/>
              <a:t>примери </a:t>
            </a:r>
            <a:r>
              <a:rPr lang="en-US" sz="2800" dirty="0"/>
              <a:t>:</a:t>
            </a:r>
            <a:r>
              <a:rPr lang="bg-BG" sz="2800" dirty="0"/>
              <a:t>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800" noProof="1"/>
              <a:t>,</a:t>
            </a:r>
            <a:r>
              <a:rPr lang="en-US" sz="2800" noProof="1">
                <a:solidFill>
                  <a:srgbClr val="FB816D"/>
                </a:solidFill>
              </a:rPr>
              <a:t>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iFindUsers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IMemoryOptimize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b="1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2FC5B-8FD7-493E-A9C1-961035EB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Наименуване на класове и структури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F2739-5084-4A75-89D6-4E206594C132}"/>
              </a:ext>
            </a:extLst>
          </p:cNvPr>
          <p:cNvSpPr txBox="1"/>
          <p:nvPr/>
        </p:nvSpPr>
        <p:spPr>
          <a:xfrm>
            <a:off x="3431704" y="1628801"/>
            <a:ext cx="784474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1371600" lvl="2" indent="-457200" eaLnBrk="0" hangingPunct="0">
              <a:lnSpc>
                <a:spcPct val="11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198" b="1" dirty="0">
                <a:solidFill>
                  <a:schemeClr val="bg1"/>
                </a:solidFill>
              </a:rPr>
              <a:t>[</a:t>
            </a:r>
            <a:r>
              <a:rPr lang="bg-BG" sz="3198" b="1" dirty="0">
                <a:solidFill>
                  <a:schemeClr val="bg1"/>
                </a:solidFill>
              </a:rPr>
              <a:t>Прилагателно</a:t>
            </a:r>
            <a:r>
              <a:rPr lang="en-US" sz="3198" b="1" dirty="0">
                <a:solidFill>
                  <a:schemeClr val="bg1"/>
                </a:solidFill>
              </a:rPr>
              <a:t>] +</a:t>
            </a:r>
            <a:r>
              <a:rPr lang="en-US" sz="3198" dirty="0"/>
              <a:t> </a:t>
            </a:r>
            <a:r>
              <a:rPr lang="en-US" sz="3198" b="1" dirty="0">
                <a:solidFill>
                  <a:schemeClr val="bg1"/>
                </a:solidFill>
              </a:rPr>
              <a:t>[</a:t>
            </a:r>
            <a:r>
              <a:rPr lang="bg-BG" sz="3200" b="1" dirty="0">
                <a:solidFill>
                  <a:schemeClr val="bg1"/>
                </a:solidFill>
              </a:rPr>
              <a:t>Съществително</a:t>
            </a:r>
            <a:r>
              <a:rPr lang="en-US" sz="3198" b="1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60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6D3BC-4893-404B-B06C-40A2279A1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AF850-BBA4-49F6-99FB-2E620C037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3" y="1242876"/>
            <a:ext cx="11815018" cy="556112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dirty="0"/>
              <a:t>Атрибути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WebSe</a:t>
            </a:r>
            <a:r>
              <a:rPr lang="en-US" sz="3200" b="1" noProof="1">
                <a:solidFill>
                  <a:srgbClr val="00B050"/>
                </a:solidFill>
                <a:latin typeface="Consolas" pitchFamily="49" charset="0"/>
              </a:rPr>
              <a:t>rvi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ceAttribute</a:t>
            </a:r>
            <a:r>
              <a:rPr lang="en-US" sz="3200" noProof="1"/>
              <a:t>, </a:t>
            </a:r>
            <a:r>
              <a:rPr lang="bg-BG" sz="3200" noProof="1"/>
              <a:t>не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WebService</a:t>
            </a:r>
          </a:p>
          <a:p>
            <a:pPr>
              <a:lnSpc>
                <a:spcPct val="100000"/>
              </a:lnSpc>
            </a:pPr>
            <a:r>
              <a:rPr lang="bg-BG" dirty="0"/>
              <a:t>Колекция от класове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StringsCollection</a:t>
            </a:r>
            <a:r>
              <a:rPr lang="en-US" sz="3200" noProof="1"/>
              <a:t>, </a:t>
            </a:r>
            <a:r>
              <a:rPr lang="bg-BG" sz="3200" noProof="1"/>
              <a:t>не</a:t>
            </a:r>
            <a:r>
              <a:rPr lang="en-US" sz="3200" noProof="1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ListOfStrings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Грешки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FileNotFoundException</a:t>
            </a:r>
            <a:r>
              <a:rPr lang="en-US" sz="3200" noProof="1"/>
              <a:t>, </a:t>
            </a:r>
            <a:r>
              <a:rPr lang="bg-BG" sz="3200" noProof="1"/>
              <a:t>не</a:t>
            </a:r>
            <a:r>
              <a:rPr lang="en-US" sz="3200" noProof="1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FileNotFoundError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Делегатни класове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DownloadFinishedDelegate</a:t>
            </a:r>
            <a:r>
              <a:rPr lang="en-US" sz="3200" noProof="1"/>
              <a:t>, </a:t>
            </a:r>
            <a:r>
              <a:rPr lang="bg-BG" sz="3200" noProof="1"/>
              <a:t>не</a:t>
            </a:r>
            <a:r>
              <a:rPr lang="en-US" sz="3200" noProof="1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WakeUpNotification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ClickedEventHandler</a:t>
            </a:r>
            <a:r>
              <a:rPr lang="en-US" sz="3200" noProof="1"/>
              <a:t>, </a:t>
            </a:r>
            <a:r>
              <a:rPr lang="bg-BG" sz="3200" noProof="1"/>
              <a:t>не</a:t>
            </a:r>
            <a:r>
              <a:rPr lang="en-US" sz="3200" noProof="1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</a:rPr>
              <a:t>ClickedButton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sz="3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542239-530C-4D16-BBAA-082EF7F2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Наименуване на специални класове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B5838-D1B1-4C47-9430-19FDA8E07BF7}"/>
              </a:ext>
            </a:extLst>
          </p:cNvPr>
          <p:cNvSpPr/>
          <p:nvPr/>
        </p:nvSpPr>
        <p:spPr bwMode="auto">
          <a:xfrm>
            <a:off x="3359696" y="1844824"/>
            <a:ext cx="2016224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0A4FC-899A-401C-A40D-6514F2E272B6}"/>
              </a:ext>
            </a:extLst>
          </p:cNvPr>
          <p:cNvSpPr/>
          <p:nvPr/>
        </p:nvSpPr>
        <p:spPr bwMode="auto">
          <a:xfrm>
            <a:off x="2639616" y="2996952"/>
            <a:ext cx="2304256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B3DD5-DF88-464A-8C35-5F616D5A63C1}"/>
              </a:ext>
            </a:extLst>
          </p:cNvPr>
          <p:cNvSpPr/>
          <p:nvPr/>
        </p:nvSpPr>
        <p:spPr bwMode="auto">
          <a:xfrm>
            <a:off x="3791744" y="4221088"/>
            <a:ext cx="2016224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422935-3D47-4A45-A8AA-CBEC5006B2FE}"/>
              </a:ext>
            </a:extLst>
          </p:cNvPr>
          <p:cNvSpPr/>
          <p:nvPr/>
        </p:nvSpPr>
        <p:spPr bwMode="auto">
          <a:xfrm>
            <a:off x="4655840" y="5409848"/>
            <a:ext cx="1872208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F1591-7857-4365-8D57-401422F6930F}"/>
              </a:ext>
            </a:extLst>
          </p:cNvPr>
          <p:cNvSpPr/>
          <p:nvPr/>
        </p:nvSpPr>
        <p:spPr bwMode="auto">
          <a:xfrm>
            <a:off x="2658046" y="6002944"/>
            <a:ext cx="2717874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Google Shape;404;p12">
            <a:extLst>
              <a:ext uri="{FF2B5EF4-FFF2-40B4-BE49-F238E27FC236}">
                <a16:creationId xmlns:a16="http://schemas.microsoft.com/office/drawing/2014/main" id="{E32897E8-19CA-4F7D-822B-F16251883F8A}"/>
              </a:ext>
            </a:extLst>
          </p:cNvPr>
          <p:cNvSpPr/>
          <p:nvPr/>
        </p:nvSpPr>
        <p:spPr>
          <a:xfrm>
            <a:off x="5303912" y="968789"/>
            <a:ext cx="2952328" cy="919329"/>
          </a:xfrm>
          <a:prstGeom prst="wedgeRoundRectCallout">
            <a:avLst>
              <a:gd name="adj1" fmla="val -46018"/>
              <a:gd name="adj2" fmla="val 6171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bg-BG" sz="2400" b="1" noProof="1">
                <a:solidFill>
                  <a:schemeClr val="bg2"/>
                </a:solidFill>
              </a:rPr>
              <a:t>Използвайте тази </a:t>
            </a:r>
            <a:r>
              <a:rPr lang="bg-BG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класова наставка</a:t>
            </a:r>
            <a:endParaRPr lang="en-US" sz="2400" b="1" noProof="1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35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ADFE4-9306-436A-8C4A-3B3B29304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AE454-406C-43EC-BC35-87179798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noProof="1"/>
              <a:t>Използвайте</a:t>
            </a:r>
            <a:r>
              <a:rPr lang="en-US" noProof="1"/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noProof="1"/>
              <a:t> </a:t>
            </a:r>
            <a:r>
              <a:rPr lang="bg-BG" noProof="1"/>
              <a:t>със следния формат</a:t>
            </a:r>
            <a:r>
              <a:rPr lang="en-US" noProof="1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Глагол</a:t>
            </a:r>
            <a:r>
              <a:rPr lang="en-US" b="1" dirty="0">
                <a:solidFill>
                  <a:schemeClr val="bg1"/>
                </a:solidFill>
              </a:rPr>
              <a:t>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Глагол</a:t>
            </a:r>
            <a:r>
              <a:rPr lang="en-US" b="1" dirty="0">
                <a:solidFill>
                  <a:schemeClr val="bg1"/>
                </a:solidFill>
              </a:rPr>
              <a:t>]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  <a:r>
              <a:rPr lang="en-US" dirty="0"/>
              <a:t> </a:t>
            </a:r>
            <a:r>
              <a:rPr lang="bg-BG" dirty="0"/>
              <a:t>или</a:t>
            </a:r>
            <a:br>
              <a:rPr lang="bg-BG" dirty="0"/>
            </a:b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Глагол</a:t>
            </a:r>
            <a:r>
              <a:rPr lang="en-US" b="1" dirty="0">
                <a:solidFill>
                  <a:schemeClr val="bg1"/>
                </a:solidFill>
              </a:rPr>
              <a:t>] + [</a:t>
            </a:r>
            <a:r>
              <a:rPr lang="bg-BG" b="1" dirty="0">
                <a:solidFill>
                  <a:schemeClr val="bg1"/>
                </a:solidFill>
              </a:rPr>
              <a:t>Прилагателно</a:t>
            </a:r>
            <a:r>
              <a:rPr lang="en-US" b="1" dirty="0">
                <a:solidFill>
                  <a:schemeClr val="bg1"/>
                </a:solidFill>
              </a:rPr>
              <a:t>] + 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</a:p>
          <a:p>
            <a:pPr lvl="1"/>
            <a:r>
              <a:rPr lang="bg-BG" dirty="0"/>
              <a:t>Примери</a:t>
            </a:r>
            <a:r>
              <a:rPr lang="en-US" dirty="0"/>
              <a:t>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Show</a:t>
            </a:r>
            <a:r>
              <a:rPr lang="en-US" dirty="0"/>
              <a:t>,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LoadSettingsFile</a:t>
            </a:r>
          </a:p>
          <a:p>
            <a:pPr lvl="1"/>
            <a:r>
              <a:rPr lang="bg-BG" dirty="0"/>
              <a:t>Грешни примери</a:t>
            </a:r>
            <a:r>
              <a:rPr lang="en-US" dirty="0"/>
              <a:t>: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/>
              <a:t>,</a:t>
            </a:r>
            <a:r>
              <a:rPr lang="en-US" dirty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Generator</a:t>
            </a:r>
            <a:r>
              <a:rPr lang="en-US" dirty="0"/>
              <a:t>,</a:t>
            </a:r>
            <a:r>
              <a:rPr lang="en-US" dirty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</a:t>
            </a:r>
          </a:p>
          <a:p>
            <a:pPr>
              <a:spcBef>
                <a:spcPts val="1800"/>
              </a:spcBef>
            </a:pPr>
            <a:r>
              <a:rPr lang="ru-RU" sz="3400" dirty="0"/>
              <a:t>Методите, връщащи стойности, трябва да описват върнатата стойност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sz="3200" dirty="0"/>
              <a:t>Примери</a:t>
            </a:r>
            <a:r>
              <a:rPr lang="en-US" sz="3200" dirty="0"/>
              <a:t>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ConvertMetersToInches</a:t>
            </a:r>
            <a:r>
              <a:rPr lang="en-US" sz="3200" dirty="0"/>
              <a:t>, </a:t>
            </a:r>
            <a:r>
              <a:rPr lang="bg-BG" sz="3200" dirty="0"/>
              <a:t>не</a:t>
            </a:r>
            <a:r>
              <a:rPr lang="en-US" sz="3200" dirty="0"/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MetersInches</a:t>
            </a:r>
            <a:r>
              <a:rPr lang="en-US" sz="3200" dirty="0">
                <a:solidFill>
                  <a:srgbClr val="FB816D"/>
                </a:solidFill>
              </a:rPr>
              <a:t> </a:t>
            </a:r>
            <a:r>
              <a:rPr lang="bg-BG" sz="3200" dirty="0"/>
              <a:t>или</a:t>
            </a:r>
            <a:r>
              <a:rPr lang="en-US" sz="3200" dirty="0"/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</a:t>
            </a:r>
            <a:r>
              <a:rPr lang="en-US" sz="3200" dirty="0">
                <a:solidFill>
                  <a:srgbClr val="FB816D"/>
                </a:solidFill>
              </a:rPr>
              <a:t> </a:t>
            </a:r>
            <a:r>
              <a:rPr lang="bg-BG" sz="3200" dirty="0"/>
              <a:t>или</a:t>
            </a:r>
            <a:r>
              <a:rPr lang="en-US" sz="3200" dirty="0"/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ConvertUnit</a:t>
            </a:r>
          </a:p>
          <a:p>
            <a:pPr lvl="1"/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FDD204-8961-48DB-9534-1001690B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Наименуване на методи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20030-5907-4C65-9C4F-843CA5090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C43F6-D46E-40B3-86C2-DFB2224C1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bg-BG" sz="3500" dirty="0"/>
              <a:t>Имена на </a:t>
            </a:r>
            <a:r>
              <a:rPr lang="bg-BG" sz="3500" b="1" dirty="0">
                <a:solidFill>
                  <a:schemeClr val="bg1"/>
                </a:solidFill>
              </a:rPr>
              <a:t>параметрите </a:t>
            </a:r>
            <a:r>
              <a:rPr lang="bg-BG" sz="3500" dirty="0"/>
              <a:t>на</a:t>
            </a:r>
            <a:r>
              <a:rPr lang="bg-BG" sz="3500" b="1" dirty="0">
                <a:solidFill>
                  <a:schemeClr val="bg1"/>
                </a:solidFill>
              </a:rPr>
              <a:t> методите</a:t>
            </a:r>
            <a:endParaRPr lang="en-US" sz="3500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Предпочитана форма</a:t>
            </a:r>
            <a:r>
              <a:rPr lang="en-US" dirty="0"/>
              <a:t>: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  <a:r>
              <a:rPr lang="en-US" dirty="0"/>
              <a:t> </a:t>
            </a:r>
            <a:r>
              <a:rPr lang="bg-BG" dirty="0"/>
              <a:t>или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Прилагателно</a:t>
            </a:r>
            <a:r>
              <a:rPr lang="en-US" b="1" dirty="0">
                <a:solidFill>
                  <a:schemeClr val="bg1"/>
                </a:solidFill>
              </a:rPr>
              <a:t>] + 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</a:p>
          <a:p>
            <a:pPr lvl="1"/>
            <a:r>
              <a:rPr lang="bg-BG" dirty="0"/>
              <a:t>Примери</a:t>
            </a:r>
            <a:r>
              <a:rPr lang="en-US" dirty="0"/>
              <a:t>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report</a:t>
            </a:r>
          </a:p>
          <a:p>
            <a:pPr lvl="1"/>
            <a:r>
              <a:rPr lang="bg-BG" dirty="0"/>
              <a:t>Грешни примери</a:t>
            </a:r>
            <a:r>
              <a:rPr lang="en-US" dirty="0"/>
              <a:t>: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</a:p>
          <a:p>
            <a:pPr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Имена </a:t>
            </a:r>
            <a:r>
              <a:rPr lang="bg-BG" sz="3500" dirty="0"/>
              <a:t>на</a:t>
            </a:r>
            <a:r>
              <a:rPr lang="bg-BG" sz="3500" b="1" dirty="0">
                <a:solidFill>
                  <a:schemeClr val="bg1"/>
                </a:solidFill>
              </a:rPr>
              <a:t> променливи</a:t>
            </a:r>
            <a:endParaRPr lang="en-US" sz="3500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Трябва да бъде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bg-BG" dirty="0"/>
              <a:t>Предпочитана форма </a:t>
            </a:r>
            <a:r>
              <a:rPr lang="en-US" dirty="0"/>
              <a:t>: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  <a:r>
              <a:rPr lang="en-US" dirty="0"/>
              <a:t> </a:t>
            </a:r>
            <a:r>
              <a:rPr lang="bg-BG" dirty="0"/>
              <a:t>или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Прилагателно</a:t>
            </a:r>
            <a:r>
              <a:rPr lang="en-US" b="1" dirty="0">
                <a:solidFill>
                  <a:schemeClr val="bg1"/>
                </a:solidFill>
              </a:rPr>
              <a:t>] + 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</a:p>
          <a:p>
            <a:pPr lvl="1"/>
            <a:r>
              <a:rPr lang="bg-BG" dirty="0"/>
              <a:t>Трябва да обяснява </a:t>
            </a:r>
            <a:r>
              <a:rPr lang="bg-BG" b="1" dirty="0">
                <a:solidFill>
                  <a:schemeClr val="bg1"/>
                </a:solidFill>
              </a:rPr>
              <a:t>дейността на променливата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Примери</a:t>
            </a:r>
            <a:r>
              <a:rPr lang="en-US" dirty="0"/>
              <a:t>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usersList</a:t>
            </a:r>
          </a:p>
          <a:p>
            <a:pPr lvl="1"/>
            <a:r>
              <a:rPr lang="bg-BG" dirty="0"/>
              <a:t>Грешни примери</a:t>
            </a:r>
            <a:r>
              <a:rPr lang="en-US" dirty="0"/>
              <a:t>: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5AB033-9382-4558-A0FB-18D9FFD0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Наименуване на методи с параметри и променливи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76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78975-90ED-408F-9A0D-83E7DB6CE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6C858-DEEE-4D2E-898A-559E37A22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5000"/>
              </a:lnSpc>
            </a:pPr>
            <a:r>
              <a:rPr lang="bg-BG" dirty="0"/>
              <a:t>Наименуване на 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namespace</a:t>
            </a:r>
            <a:r>
              <a:rPr lang="en-US" dirty="0"/>
              <a:t> </a:t>
            </a:r>
          </a:p>
          <a:p>
            <a:pPr lvl="1">
              <a:lnSpc>
                <a:spcPct val="95000"/>
              </a:lnSpc>
            </a:pPr>
            <a:r>
              <a:rPr lang="bg-BG" noProof="1"/>
              <a:t>Използвайте</a:t>
            </a:r>
            <a:r>
              <a:rPr lang="en-US" noProof="1"/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noProof="1"/>
              <a:t> </a:t>
            </a:r>
            <a:r>
              <a:rPr lang="bg-BG" noProof="1"/>
              <a:t>със следният формат</a:t>
            </a:r>
            <a:r>
              <a:rPr lang="en-US" noProof="1"/>
              <a:t>:</a:t>
            </a:r>
          </a:p>
          <a:p>
            <a:pPr lvl="2">
              <a:lnSpc>
                <a:spcPct val="95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Company.Product.Component.</a:t>
            </a:r>
            <a:r>
              <a:rPr lang="en-US" noProof="1">
                <a:solidFill>
                  <a:schemeClr val="bg1"/>
                </a:solidFill>
              </a:rPr>
              <a:t>…</a:t>
            </a:r>
          </a:p>
          <a:p>
            <a:pPr lvl="1">
              <a:lnSpc>
                <a:spcPct val="95000"/>
              </a:lnSpc>
            </a:pPr>
            <a:r>
              <a:rPr lang="bg-BG" dirty="0"/>
              <a:t>Примери</a:t>
            </a:r>
            <a:r>
              <a:rPr lang="en-US" dirty="0"/>
              <a:t>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Microsoft.WinControls.GridView</a:t>
            </a:r>
            <a:endParaRPr lang="en-US" dirty="0">
              <a:solidFill>
                <a:schemeClr val="accent2"/>
              </a:solidFill>
            </a:endParaRPr>
          </a:p>
          <a:p>
            <a:pPr lvl="1">
              <a:lnSpc>
                <a:spcPct val="95000"/>
              </a:lnSpc>
            </a:pPr>
            <a:r>
              <a:rPr lang="bg-BG" dirty="0"/>
              <a:t>Грешни примери</a:t>
            </a:r>
            <a:r>
              <a:rPr lang="en-US" dirty="0"/>
              <a:t>: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Microsoft_WinControlsGridView</a:t>
            </a:r>
          </a:p>
          <a:p>
            <a:pPr>
              <a:lnSpc>
                <a:spcPct val="95000"/>
              </a:lnSpc>
            </a:pPr>
            <a:r>
              <a:rPr lang="bg-BG" dirty="0"/>
              <a:t>Наименуване на </a:t>
            </a:r>
            <a:r>
              <a:rPr lang="bg-BG" b="1" dirty="0">
                <a:solidFill>
                  <a:schemeClr val="bg1"/>
                </a:solidFill>
              </a:rPr>
              <a:t>папките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проекта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95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Имената на папките </a:t>
            </a:r>
            <a:r>
              <a:rPr lang="bg-BG" dirty="0"/>
              <a:t>трябва да </a:t>
            </a:r>
            <a:r>
              <a:rPr lang="bg-BG" b="1" dirty="0">
                <a:solidFill>
                  <a:schemeClr val="bg1"/>
                </a:solidFill>
              </a:rPr>
              <a:t>следват </a:t>
            </a:r>
            <a:r>
              <a:rPr lang="en-US" b="1" dirty="0">
                <a:solidFill>
                  <a:schemeClr val="bg1"/>
                </a:solidFill>
              </a:rPr>
              <a:t>namespace</a:t>
            </a:r>
            <a:r>
              <a:rPr lang="bg-BG" b="1" dirty="0">
                <a:solidFill>
                  <a:schemeClr val="bg1"/>
                </a:solidFill>
              </a:rPr>
              <a:t>-совете на проекта</a:t>
            </a:r>
          </a:p>
          <a:p>
            <a:pPr lvl="1">
              <a:lnSpc>
                <a:spcPct val="95000"/>
              </a:lnSpc>
            </a:pPr>
            <a:r>
              <a:rPr lang="bg-BG" dirty="0"/>
              <a:t>Примери</a:t>
            </a:r>
            <a:r>
              <a:rPr lang="en-US" dirty="0"/>
              <a:t>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System.Collections.Generic</a:t>
            </a:r>
            <a:r>
              <a:rPr lang="en-US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lnSpc>
                <a:spcPct val="95000"/>
              </a:lnSpc>
            </a:pPr>
            <a:r>
              <a:rPr lang="bg-BG" dirty="0"/>
              <a:t>Грешни примери</a:t>
            </a:r>
            <a:r>
              <a:rPr lang="en-US" dirty="0"/>
              <a:t>: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generic.src</a:t>
            </a:r>
            <a:r>
              <a:rPr lang="en-US" sz="3200" noProof="1"/>
              <a:t>,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system_collections_generic</a:t>
            </a:r>
            <a:endParaRPr lang="en-US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 marL="447675" lvl="1" indent="0">
              <a:lnSpc>
                <a:spcPct val="100000"/>
              </a:lnSpc>
              <a:buNone/>
            </a:pP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C7496-A4BD-46B4-BA5E-CE715A1B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2800" dirty="0"/>
              <a:t>Наименуване на</a:t>
            </a:r>
            <a:r>
              <a:rPr lang="en-US" sz="2800" dirty="0"/>
              <a:t> namespace-</a:t>
            </a:r>
            <a:r>
              <a:rPr lang="bg-BG" sz="2800" dirty="0"/>
              <a:t>сите</a:t>
            </a:r>
            <a:r>
              <a:rPr lang="en-US" sz="2800" dirty="0"/>
              <a:t> </a:t>
            </a:r>
            <a:r>
              <a:rPr lang="bg-BG" sz="2800" dirty="0"/>
              <a:t>и</a:t>
            </a:r>
            <a:r>
              <a:rPr lang="en-US" sz="2800" dirty="0"/>
              <a:t> </a:t>
            </a:r>
            <a:r>
              <a:rPr lang="bg-BG" sz="2800" dirty="0"/>
              <a:t>папките на проекта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26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7CD2C-3C30-9D93-2427-5417B4121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5DA0-5032-B088-E64A-FCA9AAE5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bg-BG" sz="3500" dirty="0"/>
              <a:t>Наименуване на</a:t>
            </a:r>
            <a:r>
              <a:rPr lang="en-US" sz="3500" dirty="0"/>
              <a:t> </a:t>
            </a:r>
            <a:r>
              <a:rPr lang="bg-BG" sz="3500" b="1" dirty="0">
                <a:solidFill>
                  <a:schemeClr val="bg1"/>
                </a:solidFill>
              </a:rPr>
              <a:t>файлове</a:t>
            </a:r>
            <a:endParaRPr lang="en-US" sz="35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ru-RU" dirty="0"/>
              <a:t>Файловете с изходен код трябва да имат имена, съответстващи на тяхното съдържание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bg-BG" dirty="0"/>
              <a:t>Примери</a:t>
            </a:r>
            <a:r>
              <a:rPr lang="en-US" dirty="0"/>
              <a:t>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Constants.cs</a:t>
            </a:r>
            <a:r>
              <a:rPr lang="en-US" dirty="0"/>
              <a:t>,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CryptographyAlgorithms.cs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Грешни примери</a:t>
            </a:r>
            <a:r>
              <a:rPr lang="en-US" dirty="0"/>
              <a:t>: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Program.cs</a:t>
            </a:r>
            <a:r>
              <a:rPr lang="en-US" sz="3200" dirty="0"/>
              <a:t>,</a:t>
            </a:r>
            <a:r>
              <a:rPr lang="en-US" sz="3200" b="1" dirty="0">
                <a:solidFill>
                  <a:srgbClr val="FB816D"/>
                </a:solidFill>
              </a:rPr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SourceCode.cs</a:t>
            </a:r>
            <a:r>
              <a:rPr lang="en-US" sz="3200" dirty="0"/>
              <a:t> ,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Page1.aspx</a:t>
            </a:r>
            <a:endParaRPr lang="en-US" b="1" dirty="0">
              <a:solidFill>
                <a:srgbClr val="FB816D"/>
              </a:solidFill>
            </a:endParaRPr>
          </a:p>
          <a:p>
            <a:r>
              <a:rPr lang="bg-BG" sz="3500" dirty="0"/>
              <a:t>Наименуване на </a:t>
            </a:r>
            <a:r>
              <a:rPr lang="en-US" sz="3500" dirty="0"/>
              <a:t> </a:t>
            </a:r>
            <a:r>
              <a:rPr lang="bg-BG" sz="3500" b="1" dirty="0">
                <a:solidFill>
                  <a:schemeClr val="bg1"/>
                </a:solidFill>
              </a:rPr>
              <a:t>приложения</a:t>
            </a:r>
            <a:endParaRPr lang="en-US" sz="3500" b="1" dirty="0">
              <a:solidFill>
                <a:schemeClr val="bg1"/>
              </a:solidFill>
            </a:endParaRPr>
          </a:p>
          <a:p>
            <a:pPr lvl="1"/>
            <a:r>
              <a:rPr lang="bg-BG" sz="3500" noProof="1"/>
              <a:t>Използвайте</a:t>
            </a:r>
            <a:r>
              <a:rPr lang="en-US" sz="3500" noProof="1"/>
              <a:t> </a:t>
            </a:r>
            <a:r>
              <a:rPr lang="en-US" sz="3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sz="3500" noProof="1"/>
              <a:t> </a:t>
            </a:r>
            <a:r>
              <a:rPr lang="bg-BG" sz="3500" noProof="1"/>
              <a:t>със следният формат</a:t>
            </a:r>
            <a:r>
              <a:rPr lang="en-US" sz="3500" noProof="1"/>
              <a:t>:</a:t>
            </a:r>
          </a:p>
          <a:p>
            <a:pPr lvl="2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[</a:t>
            </a:r>
            <a:r>
              <a:rPr lang="bg-BG" sz="3200" b="1" dirty="0">
                <a:solidFill>
                  <a:schemeClr val="bg1"/>
                </a:solidFill>
              </a:rPr>
              <a:t>Съществително</a:t>
            </a:r>
            <a:r>
              <a:rPr lang="en-US" sz="3200" b="1" dirty="0">
                <a:solidFill>
                  <a:schemeClr val="bg1"/>
                </a:solidFill>
              </a:rPr>
              <a:t>]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[</a:t>
            </a:r>
            <a:r>
              <a:rPr lang="bg-BG" sz="3200" b="1" dirty="0">
                <a:solidFill>
                  <a:schemeClr val="bg1"/>
                </a:solidFill>
              </a:rPr>
              <a:t>Прилагателно</a:t>
            </a:r>
            <a:r>
              <a:rPr lang="en-US" sz="3200" b="1" dirty="0">
                <a:solidFill>
                  <a:schemeClr val="bg1"/>
                </a:solidFill>
              </a:rPr>
              <a:t>] + [</a:t>
            </a:r>
            <a:r>
              <a:rPr lang="bg-BG" sz="3200" b="1" dirty="0">
                <a:solidFill>
                  <a:schemeClr val="bg1"/>
                </a:solidFill>
              </a:rPr>
              <a:t>Съществително</a:t>
            </a:r>
            <a:r>
              <a:rPr lang="en-US" sz="3200" b="1" dirty="0">
                <a:solidFill>
                  <a:schemeClr val="bg1"/>
                </a:solidFill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bg-BG" sz="3500" dirty="0"/>
              <a:t>Примери</a:t>
            </a:r>
            <a:r>
              <a:rPr lang="en-US" sz="3500" dirty="0"/>
              <a:t>: </a:t>
            </a:r>
            <a:r>
              <a:rPr lang="en-US" sz="3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BlogEngine</a:t>
            </a:r>
            <a:r>
              <a:rPr lang="en-US" sz="35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3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NewsAggregatorService</a:t>
            </a:r>
          </a:p>
          <a:p>
            <a:pPr lvl="1">
              <a:lnSpc>
                <a:spcPct val="100000"/>
              </a:lnSpc>
            </a:pPr>
            <a:r>
              <a:rPr lang="bg-BG" sz="3500" dirty="0"/>
              <a:t>Грешни примери</a:t>
            </a:r>
            <a:r>
              <a:rPr lang="en-US" sz="3500" dirty="0"/>
              <a:t>: </a:t>
            </a:r>
            <a:r>
              <a:rPr lang="en-US" sz="35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ConsoleApplication4</a:t>
            </a:r>
            <a:r>
              <a:rPr lang="en-US" sz="3500" dirty="0"/>
              <a:t>,</a:t>
            </a:r>
            <a:r>
              <a:rPr lang="en-US" sz="3500" dirty="0">
                <a:solidFill>
                  <a:srgbClr val="FB816D"/>
                </a:solidFill>
              </a:rPr>
              <a:t> </a:t>
            </a:r>
            <a:r>
              <a:rPr lang="en-US" sz="35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WebSite2</a:t>
            </a:r>
            <a:r>
              <a:rPr lang="en-US" sz="3500" dirty="0"/>
              <a:t>,</a:t>
            </a:r>
            <a:r>
              <a:rPr lang="en-US" sz="35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zadacha_14</a:t>
            </a:r>
            <a:r>
              <a:rPr lang="en-US" sz="3500" dirty="0"/>
              <a:t>,</a:t>
            </a:r>
            <a:r>
              <a:rPr lang="en-US" sz="3500" dirty="0">
                <a:solidFill>
                  <a:srgbClr val="FB816D"/>
                </a:solidFill>
              </a:rPr>
              <a:t> </a:t>
            </a:r>
            <a:r>
              <a:rPr lang="en-US" sz="35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online_shop_temp2</a:t>
            </a:r>
            <a:endParaRPr lang="en-US" sz="3500" b="1" dirty="0">
              <a:solidFill>
                <a:srgbClr val="FB816D"/>
              </a:solidFill>
            </a:endParaRPr>
          </a:p>
          <a:p>
            <a:pPr lvl="1">
              <a:lnSpc>
                <a:spcPct val="100000"/>
              </a:lnSpc>
            </a:pP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/>
          </a:p>
          <a:p>
            <a:pPr lvl="1"/>
            <a:endParaRPr lang="en-US" noProof="1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D5B29-E8E9-E0F3-C3FE-3B50E325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Наименуване на файлове и приложения</a:t>
            </a:r>
            <a:endParaRPr lang="en-US" dirty="0"/>
          </a:p>
        </p:txBody>
      </p:sp>
      <p:sp>
        <p:nvSpPr>
          <p:cNvPr id="5" name="Google Shape;404;p12">
            <a:extLst>
              <a:ext uri="{FF2B5EF4-FFF2-40B4-BE49-F238E27FC236}">
                <a16:creationId xmlns:a16="http://schemas.microsoft.com/office/drawing/2014/main" id="{C70A89B6-A033-61B8-9FD2-D2073C39872D}"/>
              </a:ext>
            </a:extLst>
          </p:cNvPr>
          <p:cNvSpPr/>
          <p:nvPr/>
        </p:nvSpPr>
        <p:spPr>
          <a:xfrm>
            <a:off x="5109932" y="998084"/>
            <a:ext cx="6890128" cy="919329"/>
          </a:xfrm>
          <a:prstGeom prst="wedgeRoundRectCallout">
            <a:avLst>
              <a:gd name="adj1" fmla="val -27985"/>
              <a:gd name="adj2" fmla="val 5047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bg-BG" sz="2400" b="1" dirty="0">
                <a:solidFill>
                  <a:schemeClr val="bg2"/>
                </a:solidFill>
              </a:rPr>
              <a:t>Файла съдържа клас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Student</a:t>
            </a:r>
            <a:r>
              <a:rPr lang="bg-BG" sz="2400" b="1" dirty="0">
                <a:solidFill>
                  <a:schemeClr val="bg2"/>
                </a:solidFill>
              </a:rPr>
              <a:t>, който трябва да се казва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Student.cs</a:t>
            </a:r>
          </a:p>
        </p:txBody>
      </p:sp>
    </p:spTree>
    <p:extLst>
      <p:ext uri="{BB962C8B-B14F-4D97-AF65-F5344CB8AC3E}">
        <p14:creationId xmlns:p14="http://schemas.microsoft.com/office/powerpoint/2010/main" val="286605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51374B15-C903-C8D7-2F43-22145E34DC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Правилно форматиране на сорс кода</a:t>
            </a:r>
            <a:endParaRPr lang="en-US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AD8BF15-6F3D-4067-5564-E401ADF20BC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Форматиране на код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9A2869B-376C-1CF0-B799-1CED7209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1" y="1556792"/>
            <a:ext cx="2723773" cy="22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FBF5A0-20E7-C657-E5F6-D969839A4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BDF9B-E7C1-891D-BE01-886FE0E80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b="1" i="0" dirty="0">
                <a:solidFill>
                  <a:schemeClr val="bg1"/>
                </a:solidFill>
                <a:effectLst/>
              </a:rPr>
              <a:t>Форматирането</a:t>
            </a:r>
            <a:r>
              <a:rPr lang="en-US" b="0" i="0" dirty="0">
                <a:effectLst/>
              </a:rPr>
              <a:t> </a:t>
            </a:r>
            <a:r>
              <a:rPr lang="bg-BG" b="0" i="0" dirty="0">
                <a:effectLst/>
              </a:rPr>
              <a:t>има две цели</a:t>
            </a:r>
            <a:r>
              <a:rPr lang="en-US" b="0" i="0" dirty="0">
                <a:effectLst/>
              </a:rPr>
              <a:t>:</a:t>
            </a:r>
          </a:p>
          <a:p>
            <a:pPr lvl="1"/>
            <a:r>
              <a:rPr lang="bg-BG" dirty="0"/>
              <a:t>Да подобрим </a:t>
            </a:r>
            <a:r>
              <a:rPr lang="bg-BG" b="1" dirty="0">
                <a:solidFill>
                  <a:schemeClr val="bg1"/>
                </a:solidFill>
              </a:rPr>
              <a:t>четимостта</a:t>
            </a:r>
            <a:r>
              <a:rPr lang="bg-BG" dirty="0"/>
              <a:t> на кода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Да подобрим </a:t>
            </a:r>
            <a:r>
              <a:rPr lang="bg-BG" b="1" dirty="0">
                <a:solidFill>
                  <a:schemeClr val="bg1"/>
                </a:solidFill>
              </a:rPr>
              <a:t>поддържимостта</a:t>
            </a:r>
            <a:r>
              <a:rPr lang="bg-BG" dirty="0"/>
              <a:t> на кода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r>
              <a:rPr lang="ru-RU" sz="3400" dirty="0"/>
              <a:t>Форматирането </a:t>
            </a:r>
            <a:r>
              <a:rPr lang="ru-RU" sz="3400" b="1" dirty="0">
                <a:solidFill>
                  <a:schemeClr val="bg1"/>
                </a:solidFill>
              </a:rPr>
              <a:t>трябва да следва логическата структура на програмата</a:t>
            </a:r>
            <a:r>
              <a:rPr lang="ru-RU" sz="3400" dirty="0"/>
              <a:t>, така че да се </a:t>
            </a:r>
            <a:r>
              <a:rPr lang="ru-RU" sz="3400" b="1" dirty="0">
                <a:solidFill>
                  <a:schemeClr val="bg1"/>
                </a:solidFill>
              </a:rPr>
              <a:t>поддържа логическото разбиране</a:t>
            </a:r>
            <a:endParaRPr lang="bg-BG" sz="3400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Всеки стил на форматиране, който </a:t>
            </a:r>
            <a:r>
              <a:rPr lang="bg-BG" b="1" dirty="0">
                <a:solidFill>
                  <a:schemeClr val="bg1"/>
                </a:solidFill>
              </a:rPr>
              <a:t>следва</a:t>
            </a:r>
            <a:r>
              <a:rPr lang="bg-BG" dirty="0"/>
              <a:t> горните </a:t>
            </a:r>
            <a:r>
              <a:rPr lang="bg-BG" b="1" dirty="0">
                <a:solidFill>
                  <a:schemeClr val="bg1"/>
                </a:solidFill>
              </a:rPr>
              <a:t>принципи е добър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Всеки друг стил на </a:t>
            </a:r>
            <a:r>
              <a:rPr lang="bg-BG" b="1" dirty="0">
                <a:solidFill>
                  <a:schemeClr val="bg1"/>
                </a:solidFill>
              </a:rPr>
              <a:t>форматиране</a:t>
            </a:r>
            <a:r>
              <a:rPr lang="bg-BG" dirty="0"/>
              <a:t> не е </a:t>
            </a:r>
            <a:r>
              <a:rPr lang="bg-BG" b="1" dirty="0">
                <a:solidFill>
                  <a:schemeClr val="bg1"/>
                </a:solidFill>
              </a:rPr>
              <a:t>добър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C94B5C-A8F9-5DD0-3F44-EA89E1F9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кода</a:t>
            </a:r>
            <a:endParaRPr lang="en-US" dirty="0"/>
          </a:p>
        </p:txBody>
      </p:sp>
      <p:pic>
        <p:nvPicPr>
          <p:cNvPr id="3076" name="Picture 4" descr="7 Tips To Write Clean And Better Code in 2020 - GeeksforGeeks">
            <a:extLst>
              <a:ext uri="{FF2B5EF4-FFF2-40B4-BE49-F238E27FC236}">
                <a16:creationId xmlns:a16="http://schemas.microsoft.com/office/drawing/2014/main" id="{CC5211BB-02CD-B2FC-CA86-5870CD3E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5" y="1340768"/>
            <a:ext cx="3111679" cy="1872208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9E21326-D9BF-A8DA-5DF3-937451E16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9970" y="1196752"/>
            <a:ext cx="12052062" cy="5354910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Качествен код</a:t>
            </a:r>
            <a:endParaRPr lang="en-US" sz="3500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Какво представлява </a:t>
            </a:r>
            <a:r>
              <a:rPr lang="bg-BG" b="1" dirty="0">
                <a:solidFill>
                  <a:schemeClr val="bg1"/>
                </a:solidFill>
              </a:rPr>
              <a:t>качествен код</a:t>
            </a:r>
            <a:r>
              <a:rPr lang="bg-BG" dirty="0"/>
              <a:t>?</a:t>
            </a:r>
            <a:r>
              <a:rPr lang="en-US" dirty="0"/>
              <a:t> </a:t>
            </a:r>
          </a:p>
          <a:p>
            <a:pPr lvl="1">
              <a:buClr>
                <a:schemeClr val="tx1"/>
              </a:buClr>
            </a:pPr>
            <a:r>
              <a:rPr lang="ru-RU" sz="3200" b="1" dirty="0">
                <a:solidFill>
                  <a:schemeClr val="bg1"/>
                </a:solidFill>
              </a:rPr>
              <a:t>Наименуване на идентификатори </a:t>
            </a:r>
            <a:r>
              <a:rPr lang="ru-RU" sz="3200" dirty="0"/>
              <a:t>и</a:t>
            </a:r>
            <a:br>
              <a:rPr lang="ru-RU" sz="3200" dirty="0"/>
            </a:br>
            <a:r>
              <a:rPr lang="ru-RU" sz="3200" b="1" dirty="0">
                <a:solidFill>
                  <a:schemeClr val="bg1"/>
                </a:solidFill>
              </a:rPr>
              <a:t>форматиране на кодове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Коментари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документация на код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Правилно</a:t>
            </a:r>
            <a:r>
              <a:rPr lang="bg-BG" dirty="0"/>
              <a:t> организиране на данните</a:t>
            </a:r>
            <a:endParaRPr lang="en-US" dirty="0"/>
          </a:p>
          <a:p>
            <a:pPr lvl="1"/>
            <a:r>
              <a:rPr lang="bg-BG" dirty="0"/>
              <a:t>Използване на </a:t>
            </a:r>
            <a:r>
              <a:rPr lang="bg-BG" b="1" dirty="0">
                <a:solidFill>
                  <a:schemeClr val="bg1"/>
                </a:solidFill>
              </a:rPr>
              <a:t>променливи</a:t>
            </a:r>
            <a:r>
              <a:rPr lang="bg-BG" dirty="0"/>
              <a:t>,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изрази</a:t>
            </a:r>
            <a:r>
              <a:rPr lang="bg-BG" dirty="0"/>
              <a:t>,</a:t>
            </a:r>
            <a:r>
              <a:rPr lang="bg-BG" b="1" dirty="0"/>
              <a:t> </a:t>
            </a:r>
            <a:br>
              <a:rPr lang="en-US" b="1" dirty="0"/>
            </a:br>
            <a:r>
              <a:rPr lang="bg-BG" b="1" dirty="0">
                <a:solidFill>
                  <a:schemeClr val="bg1"/>
                </a:solidFill>
              </a:rPr>
              <a:t>блокови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оператори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константи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Качествени </a:t>
            </a:r>
            <a:r>
              <a:rPr lang="bg-BG" b="1" dirty="0">
                <a:solidFill>
                  <a:schemeClr val="bg1"/>
                </a:solidFill>
              </a:rPr>
              <a:t>методи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Преработване</a:t>
            </a:r>
            <a:endParaRPr lang="en-US" sz="3500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Преработващи </a:t>
            </a:r>
            <a:r>
              <a:rPr lang="bg-BG" b="1" dirty="0">
                <a:solidFill>
                  <a:schemeClr val="bg1"/>
                </a:solidFill>
              </a:rPr>
              <a:t>принципи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процеси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съвети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шаблон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нива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1944" y="100750"/>
            <a:ext cx="9792489" cy="882654"/>
          </a:xfrm>
        </p:spPr>
        <p:txBody>
          <a:bodyPr/>
          <a:lstStyle/>
          <a:p>
            <a:r>
              <a:rPr lang="bg-BG" dirty="0"/>
              <a:t>Съдържание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4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0C897-E9EF-1B33-9D7B-70AD65734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01FDA-254C-3260-0FC7-6AF8D3665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6200751" cy="55611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Форматиране на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en-US" dirty="0"/>
              <a:t> / </a:t>
            </a:r>
            <a:r>
              <a:rPr lang="bg-BG" b="1" dirty="0">
                <a:solidFill>
                  <a:schemeClr val="bg1"/>
                </a:solidFill>
              </a:rPr>
              <a:t>структури</a:t>
            </a:r>
            <a:r>
              <a:rPr lang="en-US" dirty="0"/>
              <a:t> / </a:t>
            </a:r>
            <a:br>
              <a:rPr lang="en-US" dirty="0"/>
            </a:br>
            <a:r>
              <a:rPr lang="bg-BG" b="1" dirty="0">
                <a:solidFill>
                  <a:schemeClr val="bg1"/>
                </a:solidFill>
              </a:rPr>
              <a:t>интерфейси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enumerations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Отстъп</a:t>
            </a:r>
            <a:r>
              <a:rPr lang="en-US" dirty="0"/>
              <a:t> </a:t>
            </a:r>
            <a:r>
              <a:rPr lang="bg-BG" dirty="0"/>
              <a:t>на тялото</a:t>
            </a:r>
            <a:br>
              <a:rPr lang="bg-BG" dirty="0"/>
            </a:br>
            <a:r>
              <a:rPr lang="bg-BG" dirty="0"/>
              <a:t>на класа с един</a:t>
            </a:r>
            <a:r>
              <a:rPr lang="en-US" dirty="0"/>
              <a:t> </a:t>
            </a:r>
            <a:r>
              <a:rPr lang="en-US" b="1" dirty="0"/>
              <a:t>[Tab]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 вид член</a:t>
            </a:r>
            <a:r>
              <a:rPr lang="en-US" dirty="0"/>
              <a:t>:</a:t>
            </a:r>
            <a:r>
              <a:rPr lang="bg-BG" dirty="0"/>
              <a:t> константи</a:t>
            </a:r>
            <a:r>
              <a:rPr lang="en-US" dirty="0"/>
              <a:t>, </a:t>
            </a:r>
            <a:br>
              <a:rPr lang="en-US" dirty="0"/>
            </a:br>
            <a:r>
              <a:rPr lang="bg-BG" dirty="0"/>
              <a:t>делегати</a:t>
            </a:r>
            <a:r>
              <a:rPr lang="en-US" dirty="0"/>
              <a:t>, </a:t>
            </a:r>
            <a:r>
              <a:rPr lang="bg-BG" dirty="0"/>
              <a:t>вътрешни типове</a:t>
            </a:r>
            <a:r>
              <a:rPr lang="en-US" dirty="0"/>
              <a:t>, </a:t>
            </a:r>
            <a:r>
              <a:rPr lang="bg-BG" dirty="0"/>
              <a:t>полета</a:t>
            </a:r>
            <a:r>
              <a:rPr lang="en-US" dirty="0"/>
              <a:t>, </a:t>
            </a:r>
            <a:br>
              <a:rPr lang="en-US" dirty="0"/>
            </a:br>
            <a:r>
              <a:rPr lang="bg-BG" dirty="0"/>
              <a:t>конструктори</a:t>
            </a:r>
            <a:r>
              <a:rPr lang="en-US" dirty="0"/>
              <a:t>, </a:t>
            </a:r>
            <a:r>
              <a:rPr lang="bg-BG" dirty="0"/>
              <a:t>свойства</a:t>
            </a:r>
            <a:r>
              <a:rPr lang="en-US" dirty="0"/>
              <a:t>, </a:t>
            </a:r>
            <a:r>
              <a:rPr lang="bg-BG" dirty="0"/>
              <a:t>методи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 видимост</a:t>
            </a:r>
            <a:r>
              <a:rPr lang="en-US" dirty="0"/>
              <a:t>: static, public, protected, internal</a:t>
            </a:r>
            <a:r>
              <a:rPr lang="bg-BG" dirty="0"/>
              <a:t> и</a:t>
            </a:r>
            <a:r>
              <a:rPr lang="en-US" dirty="0"/>
              <a:t> private</a:t>
            </a:r>
            <a:r>
              <a:rPr lang="bg-BG" dirty="0"/>
              <a:t> членове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A398CB-CA65-D822-DBEA-DB994D91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Типове форматиране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F088E49-DF84-289D-502D-9C3141EF6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722" y="1125340"/>
            <a:ext cx="5609634" cy="56786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public class Dog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public const string Species = "…";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private int age;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public Dog(string name, int age)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noProof="1">
                <a:latin typeface="Consolas" panose="020B0609020204030204" pitchFamily="49" charset="0"/>
              </a:rPr>
              <a:t>this.Name </a:t>
            </a:r>
            <a:r>
              <a:rPr lang="en-US" sz="2000" b="1" dirty="0">
                <a:latin typeface="Consolas" panose="020B0609020204030204" pitchFamily="49" charset="0"/>
              </a:rPr>
              <a:t>= name;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noProof="1">
                <a:latin typeface="Consolas" panose="020B0609020204030204" pitchFamily="49" charset="0"/>
              </a:rPr>
              <a:t>this.age </a:t>
            </a:r>
            <a:r>
              <a:rPr lang="en-US" sz="2000" b="1" dirty="0">
                <a:latin typeface="Consolas" panose="020B0609020204030204" pitchFamily="49" charset="0"/>
              </a:rPr>
              <a:t>= age;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public string Name { get; set; }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public void Bark()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  ...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b="1" noProof="1">
              <a:highlight>
                <a:srgbClr val="FFFF00"/>
              </a:highligh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Google Shape;404;p12">
            <a:extLst>
              <a:ext uri="{FF2B5EF4-FFF2-40B4-BE49-F238E27FC236}">
                <a16:creationId xmlns:a16="http://schemas.microsoft.com/office/drawing/2014/main" id="{2EEC51AF-528F-8C7C-365C-7370538968E4}"/>
              </a:ext>
            </a:extLst>
          </p:cNvPr>
          <p:cNvSpPr/>
          <p:nvPr/>
        </p:nvSpPr>
        <p:spPr>
          <a:xfrm>
            <a:off x="10042189" y="737238"/>
            <a:ext cx="1753684" cy="783122"/>
          </a:xfrm>
          <a:prstGeom prst="wedgeRoundRectCallout">
            <a:avLst>
              <a:gd name="adj1" fmla="val -35481"/>
              <a:gd name="adj2" fmla="val 8119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bg-BG" sz="2000" b="1" dirty="0">
                <a:solidFill>
                  <a:schemeClr val="bg2"/>
                </a:solidFill>
              </a:rPr>
              <a:t>Статична свойство</a:t>
            </a:r>
            <a:endParaRPr lang="en-US" sz="2000" b="1" noProof="1">
              <a:solidFill>
                <a:srgbClr val="FFC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Google Shape;404;p12">
            <a:extLst>
              <a:ext uri="{FF2B5EF4-FFF2-40B4-BE49-F238E27FC236}">
                <a16:creationId xmlns:a16="http://schemas.microsoft.com/office/drawing/2014/main" id="{311DE469-14B7-55BE-E15F-B285DAD673AF}"/>
              </a:ext>
            </a:extLst>
          </p:cNvPr>
          <p:cNvSpPr/>
          <p:nvPr/>
        </p:nvSpPr>
        <p:spPr>
          <a:xfrm>
            <a:off x="9526893" y="2180400"/>
            <a:ext cx="1609667" cy="442603"/>
          </a:xfrm>
          <a:prstGeom prst="wedgeRoundRectCallout">
            <a:avLst>
              <a:gd name="adj1" fmla="val -72799"/>
              <a:gd name="adj2" fmla="val 2006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Частно поле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1" name="Google Shape;404;p12">
            <a:extLst>
              <a:ext uri="{FF2B5EF4-FFF2-40B4-BE49-F238E27FC236}">
                <a16:creationId xmlns:a16="http://schemas.microsoft.com/office/drawing/2014/main" id="{EDE609FC-C986-CBC7-34F9-D88A0F0CF48B}"/>
              </a:ext>
            </a:extLst>
          </p:cNvPr>
          <p:cNvSpPr/>
          <p:nvPr/>
        </p:nvSpPr>
        <p:spPr>
          <a:xfrm>
            <a:off x="4871865" y="2780929"/>
            <a:ext cx="1826383" cy="442603"/>
          </a:xfrm>
          <a:prstGeom prst="wedgeRoundRectCallout">
            <a:avLst>
              <a:gd name="adj1" fmla="val 58424"/>
              <a:gd name="adj2" fmla="val -127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Конструктор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2" name="Google Shape;404;p12">
            <a:extLst>
              <a:ext uri="{FF2B5EF4-FFF2-40B4-BE49-F238E27FC236}">
                <a16:creationId xmlns:a16="http://schemas.microsoft.com/office/drawing/2014/main" id="{0DC902D4-C19A-D073-2A72-9F281871D7EE}"/>
              </a:ext>
            </a:extLst>
          </p:cNvPr>
          <p:cNvSpPr/>
          <p:nvPr/>
        </p:nvSpPr>
        <p:spPr>
          <a:xfrm>
            <a:off x="9682741" y="4066164"/>
            <a:ext cx="1236291" cy="442603"/>
          </a:xfrm>
          <a:prstGeom prst="wedgeRoundRectCallout">
            <a:avLst>
              <a:gd name="adj1" fmla="val -72026"/>
              <a:gd name="adj2" fmla="val 5497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Свойство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3" name="Google Shape;404;p12">
            <a:extLst>
              <a:ext uri="{FF2B5EF4-FFF2-40B4-BE49-F238E27FC236}">
                <a16:creationId xmlns:a16="http://schemas.microsoft.com/office/drawing/2014/main" id="{9CAEA390-29FB-C757-AE74-9B38F4FD950D}"/>
              </a:ext>
            </a:extLst>
          </p:cNvPr>
          <p:cNvSpPr/>
          <p:nvPr/>
        </p:nvSpPr>
        <p:spPr>
          <a:xfrm>
            <a:off x="9310546" y="5720135"/>
            <a:ext cx="1105935" cy="442603"/>
          </a:xfrm>
          <a:prstGeom prst="wedgeRoundRectCallout">
            <a:avLst>
              <a:gd name="adj1" fmla="val -43588"/>
              <a:gd name="adj2" fmla="val -88464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Метод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78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11440A-5B85-8F34-805E-A75E5A05D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1807-AB24-C8AE-8E80-E8CDA65F6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70" y="1196125"/>
            <a:ext cx="8114263" cy="55611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Форматирането на </a:t>
            </a:r>
            <a:r>
              <a:rPr lang="ru-RU" b="1" dirty="0">
                <a:solidFill>
                  <a:schemeClr val="bg1"/>
                </a:solidFill>
              </a:rPr>
              <a:t>условни оператори </a:t>
            </a:r>
            <a:r>
              <a:rPr lang="ru-RU" dirty="0"/>
              <a:t>и </a:t>
            </a:r>
            <a:r>
              <a:rPr lang="ru-RU" b="1" dirty="0">
                <a:solidFill>
                  <a:schemeClr val="bg1"/>
                </a:solidFill>
              </a:rPr>
              <a:t>цикли</a:t>
            </a:r>
            <a:endParaRPr lang="en-US" sz="35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200" dirty="0"/>
              <a:t>Винаги използвайте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{ }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блокове</a:t>
            </a:r>
            <a:r>
              <a:rPr lang="en-US" sz="3200" dirty="0"/>
              <a:t> </a:t>
            </a:r>
            <a:r>
              <a:rPr lang="bg-BG" sz="3200" dirty="0"/>
              <a:t>след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if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for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while</a:t>
            </a:r>
            <a:r>
              <a:rPr lang="en-US" sz="3200" dirty="0"/>
              <a:t>, </a:t>
            </a:r>
            <a:r>
              <a:rPr lang="ru-RU" dirty="0"/>
              <a:t>дори когато</a:t>
            </a:r>
            <a:br>
              <a:rPr lang="ru-RU" dirty="0"/>
            </a:br>
            <a:r>
              <a:rPr lang="ru-RU" dirty="0"/>
              <a:t>следва само един оператор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Отстъп на тялото на блока </a:t>
            </a:r>
            <a:br>
              <a:rPr lang="bg-BG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след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if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for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while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200" dirty="0"/>
              <a:t>Винаги слагайте нов ред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3200" dirty="0"/>
              <a:t>след блока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if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for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while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bg-BG" sz="3200" dirty="0"/>
              <a:t>Винаги слагайте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3200" dirty="0"/>
              <a:t>на следващият ред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bg-BG" sz="3200" dirty="0"/>
              <a:t>Никога не отстъпвайте </a:t>
            </a:r>
            <a:r>
              <a:rPr lang="bg-BG" sz="3200" b="1" dirty="0">
                <a:solidFill>
                  <a:schemeClr val="bg1"/>
                </a:solidFill>
              </a:rPr>
              <a:t>повече</a:t>
            </a:r>
            <a:br>
              <a:rPr lang="bg-BG" sz="3200" b="1" dirty="0">
                <a:solidFill>
                  <a:schemeClr val="bg1"/>
                </a:solidFill>
              </a:rPr>
            </a:br>
            <a:r>
              <a:rPr lang="bg-BG" sz="3200" b="1" dirty="0">
                <a:solidFill>
                  <a:schemeClr val="bg1"/>
                </a:solidFill>
              </a:rPr>
              <a:t>от един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[Tab]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7F4A9-37B6-6F97-CF26-CFBF920A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Форматирането на условни оператори и цикли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3866F-E44C-FAC1-493A-E4A82F2DA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4085" y="3754972"/>
            <a:ext cx="5078342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i=0; i&lt;10; i++) Console.WriteLine("i={0}",i);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BD9D41-BD5E-E01F-A0A1-6EA18EF8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042" y="2108114"/>
            <a:ext cx="581484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i=0; i&lt;10; 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Console.WriteLine("i={0}", 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Google Shape;404;p12">
            <a:extLst>
              <a:ext uri="{FF2B5EF4-FFF2-40B4-BE49-F238E27FC236}">
                <a16:creationId xmlns:a16="http://schemas.microsoft.com/office/drawing/2014/main" id="{E50F04FA-8C27-5DDD-17CE-C813C6030645}"/>
              </a:ext>
            </a:extLst>
          </p:cNvPr>
          <p:cNvSpPr/>
          <p:nvPr/>
        </p:nvSpPr>
        <p:spPr>
          <a:xfrm>
            <a:off x="7032104" y="3125728"/>
            <a:ext cx="3374028" cy="527733"/>
          </a:xfrm>
          <a:prstGeom prst="wedgeRoundRectCallout">
            <a:avLst>
              <a:gd name="adj1" fmla="val 41189"/>
              <a:gd name="adj2" fmla="val 7612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Символите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и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ги няма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4" name="Google Shape;404;p12">
            <a:extLst>
              <a:ext uri="{FF2B5EF4-FFF2-40B4-BE49-F238E27FC236}">
                <a16:creationId xmlns:a16="http://schemas.microsoft.com/office/drawing/2014/main" id="{055D12B3-10C2-C0BD-995A-77EE77411351}"/>
              </a:ext>
            </a:extLst>
          </p:cNvPr>
          <p:cNvSpPr/>
          <p:nvPr/>
        </p:nvSpPr>
        <p:spPr>
          <a:xfrm>
            <a:off x="8395048" y="1196124"/>
            <a:ext cx="3321689" cy="783122"/>
          </a:xfrm>
          <a:prstGeom prst="wedgeRoundRectCallout">
            <a:avLst>
              <a:gd name="adj1" fmla="val 6697"/>
              <a:gd name="adj2" fmla="val 7994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Символът</a:t>
            </a:r>
            <a:r>
              <a:rPr lang="en-US" sz="2000" b="1" noProof="1">
                <a:solidFill>
                  <a:srgbClr val="F7FFE7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{</a:t>
            </a:r>
            <a:r>
              <a:rPr lang="en-US" sz="2000" b="1" noProof="1">
                <a:solidFill>
                  <a:srgbClr val="F7FFE7"/>
                </a:solidFill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трябва да бъде на следващия ред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2477FE-5F0E-F39A-515D-721382663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042" y="4899773"/>
            <a:ext cx="619185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for (int i = 0; i &lt; 10;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Console.WriteLine("i = {0}", 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000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8DF32-8D82-4A74-BD75-26BE5B9B0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AD18E-8E83-415D-AFDC-78746FFC7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6875638" cy="556112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Методите</a:t>
            </a:r>
            <a:r>
              <a:rPr lang="en-US" dirty="0"/>
              <a:t> </a:t>
            </a:r>
            <a:r>
              <a:rPr lang="bg-BG" dirty="0"/>
              <a:t>трябва да бъдат</a:t>
            </a:r>
            <a:r>
              <a:rPr lang="bg-BG" b="1" dirty="0"/>
              <a:t> </a:t>
            </a:r>
            <a:r>
              <a:rPr lang="bg-BG" dirty="0"/>
              <a:t>с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един отстъп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[Tab]</a:t>
            </a:r>
            <a:r>
              <a:rPr lang="en-US" dirty="0"/>
              <a:t> </a:t>
            </a:r>
            <a:r>
              <a:rPr lang="bg-BG" dirty="0"/>
              <a:t>от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тялото на класа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Тялото на методите </a:t>
            </a:r>
            <a:r>
              <a:rPr lang="bg-BG" dirty="0"/>
              <a:t>трябва да бъдат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с</a:t>
            </a:r>
            <a:r>
              <a:rPr lang="bg-BG" b="1" dirty="0">
                <a:solidFill>
                  <a:schemeClr val="bg1"/>
                </a:solidFill>
              </a:rPr>
              <a:t> един отстъп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[Tab]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също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Скобите</a:t>
            </a:r>
            <a:r>
              <a:rPr lang="en-US" dirty="0"/>
              <a:t> </a:t>
            </a:r>
            <a:r>
              <a:rPr lang="bg-BG" dirty="0"/>
              <a:t>в декларациите</a:t>
            </a:r>
            <a:br>
              <a:rPr lang="bg-BG" dirty="0"/>
            </a:b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методите</a:t>
            </a:r>
            <a:r>
              <a:rPr lang="bg-BG" dirty="0"/>
              <a:t> трябва да бъдат</a:t>
            </a:r>
            <a:br>
              <a:rPr lang="bg-BG" dirty="0"/>
            </a:br>
            <a:r>
              <a:rPr lang="bg-BG" b="1" dirty="0">
                <a:solidFill>
                  <a:schemeClr val="bg1"/>
                </a:solidFill>
              </a:rPr>
              <a:t>форматирани</a:t>
            </a:r>
            <a:r>
              <a:rPr lang="bg-BG" dirty="0"/>
              <a:t> по следния </a:t>
            </a:r>
            <a:br>
              <a:rPr lang="bg-BG" dirty="0"/>
            </a:br>
            <a:r>
              <a:rPr lang="bg-BG" dirty="0"/>
              <a:t>начин</a:t>
            </a:r>
            <a:r>
              <a:rPr lang="en-US" dirty="0"/>
              <a:t> 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Не слагайте интервал </a:t>
            </a:r>
            <a:r>
              <a:rPr lang="bg-BG" dirty="0"/>
              <a:t>межди</a:t>
            </a:r>
            <a:r>
              <a:rPr lang="bg-BG" b="1" dirty="0">
                <a:solidFill>
                  <a:schemeClr val="bg1"/>
                </a:solidFill>
              </a:rPr>
              <a:t> скобите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427A4-2685-41B7-A8E9-34755F9F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Форматиране на методи (1)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31CA7-BCFE-8D27-671A-4DA7A3A69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128" y="1247667"/>
            <a:ext cx="460467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IndentationExample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private int Zero()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9285BF-CEDC-DD9A-7CE7-95EC39B83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556" y="1844824"/>
            <a:ext cx="3605861" cy="12954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non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Google Shape;404;p12">
            <a:extLst>
              <a:ext uri="{FF2B5EF4-FFF2-40B4-BE49-F238E27FC236}">
                <a16:creationId xmlns:a16="http://schemas.microsoft.com/office/drawing/2014/main" id="{770E1AB7-A47F-2184-1017-D8EB997DAD4E}"/>
              </a:ext>
            </a:extLst>
          </p:cNvPr>
          <p:cNvSpPr/>
          <p:nvPr/>
        </p:nvSpPr>
        <p:spPr>
          <a:xfrm>
            <a:off x="6096000" y="3432784"/>
            <a:ext cx="3130176" cy="783122"/>
          </a:xfrm>
          <a:prstGeom prst="wedgeRoundRectCallout">
            <a:avLst>
              <a:gd name="adj1" fmla="val 9292"/>
              <a:gd name="adj2" fmla="val -80907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Целия метод 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трябва да има отстъп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[Tab]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EE1861-CEAF-F096-9B7C-AA9611FEC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413" y="2478717"/>
            <a:ext cx="2666146" cy="381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non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Google Shape;404;p12">
            <a:extLst>
              <a:ext uri="{FF2B5EF4-FFF2-40B4-BE49-F238E27FC236}">
                <a16:creationId xmlns:a16="http://schemas.microsoft.com/office/drawing/2014/main" id="{CB2F598C-A941-E9AC-A08E-46CB81381BE3}"/>
              </a:ext>
            </a:extLst>
          </p:cNvPr>
          <p:cNvSpPr/>
          <p:nvPr/>
        </p:nvSpPr>
        <p:spPr>
          <a:xfrm>
            <a:off x="9442611" y="3337018"/>
            <a:ext cx="2391575" cy="1123640"/>
          </a:xfrm>
          <a:prstGeom prst="wedgeRoundRectCallout">
            <a:avLst>
              <a:gd name="adj1" fmla="val -19391"/>
              <a:gd name="adj2" fmla="val -9282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Тялото на метода също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трябва да има отстъп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4F66C8-ABC8-F720-109D-190A94B21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588" y="4797002"/>
            <a:ext cx="724279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ulong CalculateFactorial(uint num)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780576-D582-D908-91CF-97B489FF2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070" y="4317184"/>
            <a:ext cx="575096" cy="5628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3B2F46-6CF5-5418-AC08-984CBEC94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627" y="5778208"/>
            <a:ext cx="855842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private static ulong CalculateFactorial ( uint num 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E50DE0-C0A1-F954-D15D-B7917911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867" y="6283731"/>
            <a:ext cx="855842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private static ulong CalculateFactorial (uint num)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AA8B67-13D5-DC54-9D8C-87FA3FB9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264" y="5961150"/>
            <a:ext cx="587036" cy="5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4" grpId="0" animBg="1"/>
      <p:bldP spid="17" grpId="0" animBg="1"/>
      <p:bldP spid="23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573F43-857D-8096-EB0B-210F753DB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2A091-4BAC-56B9-CC36-6FEEC7828D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79" y="1094002"/>
            <a:ext cx="11815018" cy="5561125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Разделете параметрите на метода </a:t>
            </a:r>
            <a:r>
              <a:rPr lang="bg-BG" dirty="0"/>
              <a:t>със</a:t>
            </a:r>
            <a:r>
              <a:rPr lang="bg-BG" b="1" dirty="0">
                <a:solidFill>
                  <a:schemeClr val="bg1"/>
                </a:solidFill>
              </a:rPr>
              <a:t> запетая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интервал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8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/>
              <a:t>Използвайте празен ред, за да </a:t>
            </a:r>
            <a:r>
              <a:rPr lang="ru-RU" dirty="0"/>
              <a:t>разделяте логически свързани </a:t>
            </a:r>
            <a:r>
              <a:rPr lang="ru-RU" b="1" dirty="0">
                <a:solidFill>
                  <a:schemeClr val="bg1"/>
                </a:solidFill>
              </a:rPr>
              <a:t>последователности</a:t>
            </a:r>
            <a:r>
              <a:rPr lang="ru-RU" dirty="0"/>
              <a:t> от </a:t>
            </a:r>
            <a:r>
              <a:rPr lang="ru-RU" b="1" dirty="0">
                <a:solidFill>
                  <a:schemeClr val="bg1"/>
                </a:solidFill>
              </a:rPr>
              <a:t>редове</a:t>
            </a:r>
            <a:r>
              <a:rPr lang="ru-RU" dirty="0"/>
              <a:t> </a:t>
            </a:r>
            <a:r>
              <a:rPr lang="en-US" sz="3600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84430F-3189-8EB1-9E05-921F821C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методи (2)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9D6E63-F93C-BDD1-2E4D-B9311E317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00" y="2214798"/>
            <a:ext cx="9767037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void RegisterUser(string username, string password)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87C89-2FB8-574F-AF8B-0919E6145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99" y="1683823"/>
            <a:ext cx="97536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private void RegisterUser(string username ,string password)</a:t>
            </a:r>
          </a:p>
        </p:txBody>
      </p:sp>
      <p:sp>
        <p:nvSpPr>
          <p:cNvPr id="17" name="Google Shape;404;p12">
            <a:extLst>
              <a:ext uri="{FF2B5EF4-FFF2-40B4-BE49-F238E27FC236}">
                <a16:creationId xmlns:a16="http://schemas.microsoft.com/office/drawing/2014/main" id="{CAEB53A6-DF2C-5EF9-9AF8-DCEFB7085EAD}"/>
              </a:ext>
            </a:extLst>
          </p:cNvPr>
          <p:cNvSpPr/>
          <p:nvPr/>
        </p:nvSpPr>
        <p:spPr>
          <a:xfrm>
            <a:off x="10573048" y="1756884"/>
            <a:ext cx="1664734" cy="1464159"/>
          </a:xfrm>
          <a:prstGeom prst="wedgeRoundRectCallout">
            <a:avLst>
              <a:gd name="adj1" fmla="val -82157"/>
              <a:gd name="adj2" fmla="val -3292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Не слагайте интервал </a:t>
            </a:r>
            <a:r>
              <a:rPr lang="bg-BG" sz="2000" b="1" dirty="0">
                <a:solidFill>
                  <a:schemeClr val="bg2"/>
                </a:solidFill>
              </a:rPr>
              <a:t>преди запетаята</a:t>
            </a:r>
            <a:endParaRPr lang="en-US" sz="20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2A839-7F4D-1818-7D1D-B4E4CAD1C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538" y="3735706"/>
            <a:ext cx="9532783" cy="30839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private List&lt;Report&gt; PrepareReports()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List&lt;Report&gt; reports = new List&lt;Report&gt;();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// Create incomes reports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Report incomesSalesReport = PrepareIncomesSalesReport();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reports.Add(incomesSalesReport);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Report incomesSupportReport = PrepareIncomesSupportReport();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reports.Add(incomesSupportReport);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return reports;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Google Shape;404;p12">
            <a:extLst>
              <a:ext uri="{FF2B5EF4-FFF2-40B4-BE49-F238E27FC236}">
                <a16:creationId xmlns:a16="http://schemas.microsoft.com/office/drawing/2014/main" id="{EABE9F66-F9E1-9201-1BD6-C599AF4F3DD5}"/>
              </a:ext>
            </a:extLst>
          </p:cNvPr>
          <p:cNvSpPr/>
          <p:nvPr/>
        </p:nvSpPr>
        <p:spPr>
          <a:xfrm>
            <a:off x="7392144" y="4430642"/>
            <a:ext cx="1664734" cy="442603"/>
          </a:xfrm>
          <a:prstGeom prst="wedgeRoundRectCallout">
            <a:avLst>
              <a:gd name="adj1" fmla="val -192611"/>
              <a:gd name="adj2" fmla="val -143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Празен ред</a:t>
            </a:r>
            <a:endParaRPr lang="en-US" sz="20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3" name="Google Shape;404;p12">
            <a:extLst>
              <a:ext uri="{FF2B5EF4-FFF2-40B4-BE49-F238E27FC236}">
                <a16:creationId xmlns:a16="http://schemas.microsoft.com/office/drawing/2014/main" id="{7365E60B-43B5-CC34-F51E-0BD1AA603E27}"/>
              </a:ext>
            </a:extLst>
          </p:cNvPr>
          <p:cNvSpPr/>
          <p:nvPr/>
        </p:nvSpPr>
        <p:spPr>
          <a:xfrm>
            <a:off x="6066288" y="6209536"/>
            <a:ext cx="1664734" cy="442603"/>
          </a:xfrm>
          <a:prstGeom prst="wedgeRoundRectCallout">
            <a:avLst>
              <a:gd name="adj1" fmla="val -163385"/>
              <a:gd name="adj2" fmla="val -4109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Празен ред</a:t>
            </a:r>
            <a:endParaRPr lang="en-US" sz="20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59B970-C406-94A6-25E8-0FB330E1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163" y="1534996"/>
            <a:ext cx="587036" cy="576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E6471-67FB-9B47-7768-597E69A3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103" y="2097784"/>
            <a:ext cx="575096" cy="5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0B417FF4-D7C0-443B-A89B-C89BCAABDF2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Концепцията за самодокументиращ код</a:t>
            </a:r>
            <a:endParaRPr lang="en-US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73935024-977E-3AD2-BE7D-E120797142A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800" dirty="0"/>
              <a:t>Коментари и документация на кода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194C1BA-5F8D-850E-F482-7DF6EED0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1" y="1052736"/>
            <a:ext cx="3419953" cy="30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6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99E67-99E6-42C8-9C2A-C31F6EED7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7153-ED47-4A03-9437-732C81CD2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Ефективните коментари </a:t>
            </a:r>
            <a:r>
              <a:rPr lang="bg-BG" dirty="0"/>
              <a:t>не</a:t>
            </a:r>
            <a:r>
              <a:rPr lang="bg-BG" b="1" dirty="0">
                <a:solidFill>
                  <a:schemeClr val="bg1"/>
                </a:solidFill>
              </a:rPr>
              <a:t> повтарят кода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Те обясняват на </a:t>
            </a:r>
            <a:r>
              <a:rPr lang="bg-BG" b="1" dirty="0">
                <a:solidFill>
                  <a:schemeClr val="bg1"/>
                </a:solidFill>
              </a:rPr>
              <a:t>по-високо ниво</a:t>
            </a:r>
            <a:r>
              <a:rPr lang="bg-BG" dirty="0"/>
              <a:t> и разкриват </a:t>
            </a:r>
            <a:r>
              <a:rPr lang="bg-BG" b="1" dirty="0">
                <a:solidFill>
                  <a:schemeClr val="bg1"/>
                </a:solidFill>
              </a:rPr>
              <a:t>неочевидни</a:t>
            </a:r>
            <a:r>
              <a:rPr lang="bg-BG" dirty="0"/>
              <a:t> детайли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bg-BG" dirty="0"/>
              <a:t>Най-добрата </a:t>
            </a:r>
            <a:r>
              <a:rPr lang="bg-BG" b="1" dirty="0">
                <a:solidFill>
                  <a:schemeClr val="bg1"/>
                </a:solidFill>
              </a:rPr>
              <a:t>софтуерна документация</a:t>
            </a:r>
            <a:r>
              <a:rPr lang="bg-BG" dirty="0"/>
              <a:t> е </a:t>
            </a:r>
            <a:r>
              <a:rPr lang="bg-BG" b="1" dirty="0">
                <a:solidFill>
                  <a:schemeClr val="bg1"/>
                </a:solidFill>
              </a:rPr>
              <a:t>сорс кода </a:t>
            </a:r>
            <a:r>
              <a:rPr lang="bg-BG" dirty="0"/>
              <a:t>- поддържайте го </a:t>
            </a:r>
            <a:r>
              <a:rPr lang="bg-BG" b="1" dirty="0">
                <a:solidFill>
                  <a:schemeClr val="bg1"/>
                </a:solidFill>
              </a:rPr>
              <a:t>чист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четим</a:t>
            </a:r>
            <a:r>
              <a:rPr lang="bg-BG" dirty="0"/>
              <a:t>!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Самодокументиращия код </a:t>
            </a:r>
            <a:r>
              <a:rPr lang="bg-BG" dirty="0"/>
              <a:t>сам се </a:t>
            </a:r>
            <a:r>
              <a:rPr lang="bg-BG" b="1" dirty="0">
                <a:solidFill>
                  <a:schemeClr val="bg1"/>
                </a:solidFill>
              </a:rPr>
              <a:t>обяснява </a:t>
            </a:r>
            <a:r>
              <a:rPr lang="bg-BG" dirty="0"/>
              <a:t>и не се </a:t>
            </a:r>
            <a:r>
              <a:rPr lang="bg-BG" b="1" dirty="0">
                <a:solidFill>
                  <a:schemeClr val="bg1"/>
                </a:solidFill>
              </a:rPr>
              <a:t>нуждае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коментари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Прост </a:t>
            </a:r>
            <a:r>
              <a:rPr lang="bg-BG" dirty="0"/>
              <a:t>дизайн</a:t>
            </a:r>
            <a:r>
              <a:rPr lang="en-US" dirty="0"/>
              <a:t>, </a:t>
            </a:r>
            <a:r>
              <a:rPr lang="bg-BG" b="1" dirty="0">
                <a:solidFill>
                  <a:schemeClr val="bg1"/>
                </a:solidFill>
              </a:rPr>
              <a:t>малки наименувани</a:t>
            </a:r>
            <a:r>
              <a:rPr lang="en-US" dirty="0"/>
              <a:t> </a:t>
            </a:r>
            <a:r>
              <a:rPr lang="bg-BG" dirty="0"/>
              <a:t>методи</a:t>
            </a:r>
            <a:r>
              <a:rPr lang="en-US" dirty="0"/>
              <a:t>, </a:t>
            </a:r>
            <a:r>
              <a:rPr lang="bg-BG" b="1" dirty="0">
                <a:solidFill>
                  <a:schemeClr val="bg1"/>
                </a:solidFill>
              </a:rPr>
              <a:t>силна свързаност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слаба свързаност</a:t>
            </a:r>
            <a:r>
              <a:rPr lang="en-US" dirty="0"/>
              <a:t>, </a:t>
            </a:r>
            <a:r>
              <a:rPr lang="bg-BG" dirty="0"/>
              <a:t>проста логика</a:t>
            </a:r>
            <a:r>
              <a:rPr lang="en-US" dirty="0"/>
              <a:t>, </a:t>
            </a:r>
            <a:r>
              <a:rPr lang="bg-BG" dirty="0"/>
              <a:t>добре </a:t>
            </a:r>
            <a:r>
              <a:rPr lang="bg-BG" b="1" dirty="0">
                <a:solidFill>
                  <a:schemeClr val="bg1"/>
                </a:solidFill>
              </a:rPr>
              <a:t>наименувани променливи</a:t>
            </a:r>
            <a:r>
              <a:rPr lang="en-US" dirty="0"/>
              <a:t>, </a:t>
            </a:r>
            <a:r>
              <a:rPr lang="bg-BG" dirty="0"/>
              <a:t>добре форматирани</a:t>
            </a:r>
            <a:r>
              <a:rPr lang="en-US" dirty="0"/>
              <a:t>, …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1F7A97-85F0-4F0A-81FD-B580ED2A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Ефективни коментари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0DFE97-C00F-404B-B52A-8E8D0541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Лошо документиран код - примери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E4B8B0-D870-E002-DBC2-3244021D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9" y="1124745"/>
            <a:ext cx="11521280" cy="53011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public static List&lt;int&gt;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FndPrimes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(int start, int end)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List&lt;int&gt; primesList = new List&lt;int&gt;();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Създаване на списък от числа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Започваме цикъл от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start </a:t>
            </a:r>
            <a:r>
              <a:rPr lang="bg-BG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до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end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for (int num = start; num &lt;= end; num++)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bool prime = true;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Декларираме булева променлива, като задаваме стойност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true</a:t>
            </a:r>
            <a:endParaRPr lang="en-US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Започваме цикъл от 2 до корен квадрате от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num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for (int div = 2; div &lt;= Math.Sqrt(num); div++)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Проверяваме дали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div </a:t>
            </a:r>
            <a:r>
              <a:rPr lang="bg-BG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се дели без остатък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    if (num % div == 0)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Намираме разделителя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-&gt; </a:t>
            </a:r>
            <a:r>
              <a:rPr lang="bg-BG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числото не е просто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prime = false;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		   break;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Излизаме от цикъла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    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 …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 }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}</a:t>
            </a:r>
            <a:endParaRPr lang="bg-BG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Google Shape;404;p12">
            <a:extLst>
              <a:ext uri="{FF2B5EF4-FFF2-40B4-BE49-F238E27FC236}">
                <a16:creationId xmlns:a16="http://schemas.microsoft.com/office/drawing/2014/main" id="{34E54896-F46D-FF09-E7B8-9758903E430A}"/>
              </a:ext>
            </a:extLst>
          </p:cNvPr>
          <p:cNvSpPr/>
          <p:nvPr/>
        </p:nvSpPr>
        <p:spPr>
          <a:xfrm>
            <a:off x="6392951" y="2044282"/>
            <a:ext cx="4320480" cy="783122"/>
          </a:xfrm>
          <a:prstGeom prst="wedgeRoundRectCallout">
            <a:avLst>
              <a:gd name="adj1" fmla="val -35126"/>
              <a:gd name="adj2" fmla="val -6359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Всички коментари обясняват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очевидни детайли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. Повтарят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кода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.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1" name="Google Shape;404;p12">
            <a:extLst>
              <a:ext uri="{FF2B5EF4-FFF2-40B4-BE49-F238E27FC236}">
                <a16:creationId xmlns:a16="http://schemas.microsoft.com/office/drawing/2014/main" id="{0F7514C3-0CF6-3DEC-1D88-5C6C40646736}"/>
              </a:ext>
            </a:extLst>
          </p:cNvPr>
          <p:cNvSpPr/>
          <p:nvPr/>
        </p:nvSpPr>
        <p:spPr>
          <a:xfrm>
            <a:off x="6392951" y="2048066"/>
            <a:ext cx="4320480" cy="783122"/>
          </a:xfrm>
          <a:prstGeom prst="wedgeRoundRectCallout">
            <a:avLst>
              <a:gd name="adj1" fmla="val -61661"/>
              <a:gd name="adj2" fmla="val 5714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Всички коментари обясняват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очевидни детайли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. Повтарят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кода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.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00ED000-A598-480C-9C0A-9BDDE40E6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29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87BFC-77A0-4902-A4FD-C75C3F8D4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092C55-BBB4-4DAF-BA36-44DE4C5F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Самодокументиращ се код</a:t>
            </a:r>
            <a:r>
              <a:rPr lang="en-US" dirty="0"/>
              <a:t> – </a:t>
            </a:r>
            <a:r>
              <a:rPr lang="bg-BG" dirty="0"/>
              <a:t>примери (1)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A9227C-2B8D-4707-B8F4-95FB81F9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603" y="1484784"/>
            <a:ext cx="1076679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List&lt;int&gt;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FindPrimes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(int start, int end)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List&lt;int&gt; primesList = new List&lt;int&gt;();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for (int num = start; num &lt;= end; num++)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bool isPrime =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IsPrime(num)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if (isPrime)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primesList.Add(num);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return primesList;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2C6C9EDD-ECD4-47C7-A539-01C4022067D8}"/>
              </a:ext>
            </a:extLst>
          </p:cNvPr>
          <p:cNvSpPr/>
          <p:nvPr/>
        </p:nvSpPr>
        <p:spPr>
          <a:xfrm>
            <a:off x="6240016" y="3287932"/>
            <a:ext cx="3600400" cy="1225796"/>
          </a:xfrm>
          <a:prstGeom prst="wedgeRoundRectCallout">
            <a:avLst>
              <a:gd name="adj1" fmla="val -59225"/>
              <a:gd name="adj2" fmla="val -5188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Добрия код не се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нужда е от обяснения</a:t>
            </a: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. Той сам се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обяснява</a:t>
            </a:r>
            <a:endParaRPr lang="en-US" sz="22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71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B312A-4D5E-2163-7E0C-A46C72537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DAAC65-5A9B-EF12-C731-F8698A5E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Самодокументиращ се код</a:t>
            </a:r>
            <a:r>
              <a:rPr lang="en-US" dirty="0"/>
              <a:t> – </a:t>
            </a:r>
            <a:r>
              <a:rPr lang="bg-BG" dirty="0"/>
              <a:t>примери (2)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C7B26-0DB2-6D4B-A530-C5F9E723E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604" y="1295402"/>
            <a:ext cx="10766795" cy="52681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bool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IsPrime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(int num)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bool isPrime = true;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int maxDivider = (int) Math.Sqrt(num);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for (int div = 2; div &lt;= maxDivider; div++)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if (num % div ==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Намираме разделителя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-&gt; </a:t>
            </a:r>
            <a:r>
              <a:rPr lang="bg-BG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числото не просто</a:t>
            </a:r>
            <a:endParaRPr lang="en-US" sz="20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isPrime = 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}</a:t>
            </a:r>
          </a:p>
          <a:p>
            <a:pPr eaLnBrk="0" hangingPunct="0">
              <a:lnSpc>
                <a:spcPct val="110000"/>
              </a:lnSpc>
              <a:spcBef>
                <a:spcPts val="1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return isPrime;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44D8E4FE-F910-251E-0BEC-5FD53A372563}"/>
              </a:ext>
            </a:extLst>
          </p:cNvPr>
          <p:cNvSpPr/>
          <p:nvPr/>
        </p:nvSpPr>
        <p:spPr>
          <a:xfrm>
            <a:off x="5879976" y="4848232"/>
            <a:ext cx="4752528" cy="851225"/>
          </a:xfrm>
          <a:prstGeom prst="wedgeRoundRectCallout">
            <a:avLst>
              <a:gd name="adj1" fmla="val -42931"/>
              <a:gd name="adj2" fmla="val -9277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Коментарът обяснява</a:t>
            </a:r>
            <a:r>
              <a:rPr lang="bg-BG" sz="2200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неочевидни детайли</a:t>
            </a: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. Не повтаря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кода</a:t>
            </a:r>
            <a:endParaRPr lang="en-US" sz="22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  <p:sp>
        <p:nvSpPr>
          <p:cNvPr id="8" name="Google Shape;404;p12">
            <a:extLst>
              <a:ext uri="{FF2B5EF4-FFF2-40B4-BE49-F238E27FC236}">
                <a16:creationId xmlns:a16="http://schemas.microsoft.com/office/drawing/2014/main" id="{B16EB51B-080B-2821-D6DC-3F4690FC28A3}"/>
              </a:ext>
            </a:extLst>
          </p:cNvPr>
          <p:cNvSpPr/>
          <p:nvPr/>
        </p:nvSpPr>
        <p:spPr>
          <a:xfrm>
            <a:off x="6505164" y="1142168"/>
            <a:ext cx="4559388" cy="1225796"/>
          </a:xfrm>
          <a:prstGeom prst="wedgeRoundRectCallout">
            <a:avLst>
              <a:gd name="adj1" fmla="val -61906"/>
              <a:gd name="adj2" fmla="val -27838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Добрите методи имат добри, лесно за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четене</a:t>
            </a: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 и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разбиране имена</a:t>
            </a:r>
            <a:endParaRPr lang="en-US" sz="22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DC3F29AC-BE21-A516-9C37-4E124CC07BAF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Променливи, изрази, контролни оператори и константа</a:t>
            </a:r>
            <a:endParaRPr lang="en-US" sz="4000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151F262-E63F-9FC3-B7F8-7198CC06317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800" dirty="0"/>
              <a:t>Правилно организиране на данните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B719AF9-7B01-836D-C2E3-624EF4B4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82" y="1326776"/>
            <a:ext cx="6294830" cy="26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6C33DF81-1C77-850E-A63C-B74A25F0116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Коректност, четимост, възможност за поддръжка и тестване</a:t>
            </a:r>
            <a:endParaRPr lang="en-US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B71DB196-980F-DEFD-88C2-31F3373176C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качествен код?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E7C681E-B06C-BCDF-D100-F39D26CD2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392960"/>
            <a:ext cx="6775608" cy="4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F8D19-4C1B-4B8E-80BB-DAC05AEA4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D2C1-E66F-446E-A169-E5C814B6B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1448675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Обхват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– </a:t>
            </a:r>
            <a:r>
              <a:rPr lang="bg-BG" sz="3200" dirty="0"/>
              <a:t>мислене за </a:t>
            </a:r>
            <a:r>
              <a:rPr lang="bg-BG" sz="3200" b="1" dirty="0">
                <a:solidFill>
                  <a:schemeClr val="bg1"/>
                </a:solidFill>
              </a:rPr>
              <a:t>достъп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променливите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Глобална</a:t>
            </a:r>
            <a:r>
              <a:rPr lang="bg-BG" sz="3000" dirty="0"/>
              <a:t> (статична), </a:t>
            </a:r>
            <a:r>
              <a:rPr lang="bg-BG" dirty="0"/>
              <a:t>член-променлива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локална</a:t>
            </a:r>
            <a:endParaRPr lang="en-US" sz="30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Обхвата често е </a:t>
            </a:r>
            <a:r>
              <a:rPr lang="bg-BG" sz="3000" b="1" dirty="0">
                <a:solidFill>
                  <a:schemeClr val="bg1"/>
                </a:solidFill>
              </a:rPr>
              <a:t>комбиниран</a:t>
            </a:r>
            <a:r>
              <a:rPr lang="bg-BG" sz="3000" dirty="0"/>
              <a:t> с </a:t>
            </a:r>
            <a:r>
              <a:rPr lang="bg-BG" sz="3000" b="1" dirty="0">
                <a:solidFill>
                  <a:schemeClr val="bg1"/>
                </a:solidFill>
              </a:rPr>
              <a:t>видимостта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Видимостта </a:t>
            </a:r>
            <a:r>
              <a:rPr lang="bg-BG" sz="3200" dirty="0"/>
              <a:t>на</a:t>
            </a:r>
            <a:r>
              <a:rPr lang="bg-BG" sz="3200" b="1" dirty="0">
                <a:solidFill>
                  <a:schemeClr val="bg1"/>
                </a:solidFill>
              </a:rPr>
              <a:t> променливите е ограничение </a:t>
            </a:r>
            <a:r>
              <a:rPr lang="bg-BG" sz="3200" dirty="0"/>
              <a:t>на достъп до </a:t>
            </a:r>
            <a:r>
              <a:rPr lang="bg-BG" sz="3200" b="1" dirty="0">
                <a:solidFill>
                  <a:schemeClr val="bg1"/>
                </a:solidFill>
              </a:rPr>
              <a:t>променливите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Винаги се опитвайте</a:t>
            </a:r>
            <a:br>
              <a:rPr lang="bg-BG" sz="3000" dirty="0"/>
            </a:br>
            <a:r>
              <a:rPr lang="bg-BG" sz="3000" dirty="0"/>
              <a:t>да </a:t>
            </a:r>
            <a:r>
              <a:rPr lang="bg-BG" sz="3000" b="1" dirty="0">
                <a:solidFill>
                  <a:schemeClr val="bg1"/>
                </a:solidFill>
              </a:rPr>
              <a:t>ограничите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обхвата</a:t>
            </a:r>
            <a:r>
              <a:rPr lang="bg-BG" sz="3000" dirty="0"/>
              <a:t> </a:t>
            </a:r>
            <a:br>
              <a:rPr lang="bg-BG" sz="3000" dirty="0"/>
            </a:br>
            <a:r>
              <a:rPr lang="bg-BG" sz="3000" dirty="0"/>
              <a:t>и </a:t>
            </a:r>
            <a:r>
              <a:rPr lang="bg-BG" sz="3000" b="1" dirty="0">
                <a:solidFill>
                  <a:schemeClr val="bg1"/>
                </a:solidFill>
              </a:rPr>
              <a:t>видимостта</a:t>
            </a:r>
            <a:r>
              <a:rPr lang="bg-BG" sz="3000" dirty="0"/>
              <a:t> на </a:t>
            </a:r>
            <a:br>
              <a:rPr lang="bg-BG" sz="3000" dirty="0"/>
            </a:br>
            <a:r>
              <a:rPr lang="bg-BG" sz="3000" b="1" dirty="0">
                <a:solidFill>
                  <a:schemeClr val="bg1"/>
                </a:solidFill>
              </a:rPr>
              <a:t>променливите</a:t>
            </a:r>
            <a:endParaRPr lang="en-US" sz="3000" b="1" dirty="0">
              <a:solidFill>
                <a:schemeClr val="bg1"/>
              </a:solidFill>
            </a:endParaRPr>
          </a:p>
          <a:p>
            <a:pPr marL="447675" lvl="1" indent="0">
              <a:buNone/>
            </a:pPr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755CBB-8610-49AB-8F34-7AAC025B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Обхват и видимост на променливите (1)</a:t>
            </a:r>
            <a:endParaRPr lang="en-US" dirty="0"/>
          </a:p>
        </p:txBody>
      </p:sp>
      <p:sp>
        <p:nvSpPr>
          <p:cNvPr id="5" name="Google Shape;404;p12">
            <a:extLst>
              <a:ext uri="{FF2B5EF4-FFF2-40B4-BE49-F238E27FC236}">
                <a16:creationId xmlns:a16="http://schemas.microsoft.com/office/drawing/2014/main" id="{FB0CA64F-4179-F2B2-0C88-6539EBE8B4FF}"/>
              </a:ext>
            </a:extLst>
          </p:cNvPr>
          <p:cNvSpPr/>
          <p:nvPr/>
        </p:nvSpPr>
        <p:spPr>
          <a:xfrm>
            <a:off x="8648210" y="2492897"/>
            <a:ext cx="1324596" cy="527733"/>
          </a:xfrm>
          <a:prstGeom prst="wedgeRoundRectCallout">
            <a:avLst>
              <a:gd name="adj1" fmla="val -20565"/>
              <a:gd name="adj2" fmla="val -220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private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ED4E172F-7E43-243E-44C5-C007160D5B71}"/>
              </a:ext>
            </a:extLst>
          </p:cNvPr>
          <p:cNvSpPr/>
          <p:nvPr/>
        </p:nvSpPr>
        <p:spPr>
          <a:xfrm>
            <a:off x="10201680" y="2564905"/>
            <a:ext cx="1552939" cy="527733"/>
          </a:xfrm>
          <a:prstGeom prst="wedgeRoundRectCallout">
            <a:avLst>
              <a:gd name="adj1" fmla="val -48886"/>
              <a:gd name="adj2" fmla="val -14578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protected</a:t>
            </a:r>
          </a:p>
        </p:txBody>
      </p:sp>
      <p:sp>
        <p:nvSpPr>
          <p:cNvPr id="16" name="Google Shape;404;p12">
            <a:extLst>
              <a:ext uri="{FF2B5EF4-FFF2-40B4-BE49-F238E27FC236}">
                <a16:creationId xmlns:a16="http://schemas.microsoft.com/office/drawing/2014/main" id="{8E188549-4A8E-D001-3DC2-4281ABF264C4}"/>
              </a:ext>
            </a:extLst>
          </p:cNvPr>
          <p:cNvSpPr/>
          <p:nvPr/>
        </p:nvSpPr>
        <p:spPr>
          <a:xfrm>
            <a:off x="8816700" y="1330583"/>
            <a:ext cx="1324596" cy="527733"/>
          </a:xfrm>
          <a:prstGeom prst="wedgeRoundRectCallout">
            <a:avLst>
              <a:gd name="adj1" fmla="val -39584"/>
              <a:gd name="adj2" fmla="val -750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internal</a:t>
            </a:r>
          </a:p>
        </p:txBody>
      </p:sp>
      <p:sp>
        <p:nvSpPr>
          <p:cNvPr id="17" name="Google Shape;404;p12">
            <a:extLst>
              <a:ext uri="{FF2B5EF4-FFF2-40B4-BE49-F238E27FC236}">
                <a16:creationId xmlns:a16="http://schemas.microsoft.com/office/drawing/2014/main" id="{8CDCBAFB-809D-4E16-ECA8-8EEBF4506C03}"/>
              </a:ext>
            </a:extLst>
          </p:cNvPr>
          <p:cNvSpPr/>
          <p:nvPr/>
        </p:nvSpPr>
        <p:spPr>
          <a:xfrm>
            <a:off x="10428470" y="1424790"/>
            <a:ext cx="1099356" cy="527733"/>
          </a:xfrm>
          <a:prstGeom prst="wedgeRoundRectCallout">
            <a:avLst>
              <a:gd name="adj1" fmla="val -11277"/>
              <a:gd name="adj2" fmla="val -14578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public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82033-6890-43E8-948A-E9BB8438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47" y="4317402"/>
            <a:ext cx="7283166" cy="2518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6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F8D19-4C1B-4B8E-80BB-DAC05AEA4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D2C1-E66F-446E-A169-E5C814B6B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6048075" cy="5561125"/>
          </a:xfrm>
        </p:spPr>
        <p:txBody>
          <a:bodyPr>
            <a:normAutofit/>
          </a:bodyPr>
          <a:lstStyle/>
          <a:p>
            <a:pPr marL="447675" lvl="1" indent="0">
              <a:buNone/>
            </a:pPr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755CBB-8610-49AB-8F34-7AAC025B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Обхват и видимост на променливите (2)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732877-5BB2-7690-A549-0732C924B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1" y="1597817"/>
            <a:ext cx="5525079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Globals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public static int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 0;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ConsolePrinter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public static void Print()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if (Globals.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== 0)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Console.WriteLine("Hello.");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else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Console.WriteLine("…")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FE979-966B-B774-1D14-0743B0E70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931" y="2425004"/>
            <a:ext cx="582371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ConsolePrinter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public static void Print(int </a:t>
            </a:r>
            <a:r>
              <a:rPr lang="en-US" sz="20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if (</a:t>
            </a:r>
            <a:r>
              <a:rPr lang="en-US" sz="20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== 0) 	  	 	  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Console.WriteLine("Hello.");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else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	   Console.WriteLine("…")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69094A1C-549C-D165-155C-CC5CE5B0260D}"/>
              </a:ext>
            </a:extLst>
          </p:cNvPr>
          <p:cNvSpPr/>
          <p:nvPr/>
        </p:nvSpPr>
        <p:spPr>
          <a:xfrm>
            <a:off x="4004140" y="1130135"/>
            <a:ext cx="2235877" cy="1123640"/>
          </a:xfrm>
          <a:prstGeom prst="wedgeRoundRectCallout">
            <a:avLst>
              <a:gd name="adj1" fmla="val -60458"/>
              <a:gd name="adj2" fmla="val 5633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Променливата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 излизва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извън обхвата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  <p:sp>
        <p:nvSpPr>
          <p:cNvPr id="18" name="Google Shape;404;p12">
            <a:extLst>
              <a:ext uri="{FF2B5EF4-FFF2-40B4-BE49-F238E27FC236}">
                <a16:creationId xmlns:a16="http://schemas.microsoft.com/office/drawing/2014/main" id="{25830892-0F47-47D4-A057-FA661EDCBBDE}"/>
              </a:ext>
            </a:extLst>
          </p:cNvPr>
          <p:cNvSpPr/>
          <p:nvPr/>
        </p:nvSpPr>
        <p:spPr>
          <a:xfrm>
            <a:off x="8900566" y="1301363"/>
            <a:ext cx="2854053" cy="1123640"/>
          </a:xfrm>
          <a:prstGeom prst="wedgeRoundRectCallout">
            <a:avLst>
              <a:gd name="adj1" fmla="val 18802"/>
              <a:gd name="adj2" fmla="val 113180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По-добре сложете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променливата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 като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аргумент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0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1FFF7-E895-4F77-A6B2-D97748BF7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ED6F-E65B-4183-ABC1-5FFDDE698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Продължителност на променливата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==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среден </a:t>
            </a:r>
            <a:r>
              <a:rPr lang="bg-BG" sz="3200" b="1" dirty="0">
                <a:solidFill>
                  <a:schemeClr val="bg1"/>
                </a:solidFill>
              </a:rPr>
              <a:t>брой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редовете на кода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LOC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) между </a:t>
            </a:r>
            <a:r>
              <a:rPr lang="bg-BG" sz="3200" b="1" dirty="0">
                <a:solidFill>
                  <a:schemeClr val="bg1"/>
                </a:solidFill>
              </a:rPr>
              <a:t>употребата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b="1" dirty="0">
                <a:solidFill>
                  <a:schemeClr val="bg1"/>
                </a:solidFill>
              </a:rPr>
              <a:t>променливите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3000"/>
              </a:spcBef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Живот на променливата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==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броя на редове на код</a:t>
            </a:r>
            <a:r>
              <a:rPr lang="en-US" sz="3200" dirty="0"/>
              <a:t> (LOC) </a:t>
            </a:r>
            <a:r>
              <a:rPr lang="bg-BG" sz="3200" b="1" dirty="0">
                <a:solidFill>
                  <a:schemeClr val="bg1"/>
                </a:solidFill>
              </a:rPr>
              <a:t>между</a:t>
            </a:r>
            <a:br>
              <a:rPr lang="en-US" sz="3200" dirty="0"/>
            </a:br>
            <a:r>
              <a:rPr lang="bg-BG" sz="3200" b="1" dirty="0">
                <a:solidFill>
                  <a:schemeClr val="bg1"/>
                </a:solidFill>
              </a:rPr>
              <a:t>първата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последна</a:t>
            </a:r>
            <a:r>
              <a:rPr lang="bg-BG" sz="3200" dirty="0"/>
              <a:t> употреба на </a:t>
            </a:r>
            <a:r>
              <a:rPr lang="bg-BG" sz="3200" b="1" dirty="0">
                <a:solidFill>
                  <a:schemeClr val="bg1"/>
                </a:solidFill>
              </a:rPr>
              <a:t>променливата</a:t>
            </a:r>
            <a:r>
              <a:rPr lang="bg-BG" sz="3200" dirty="0"/>
              <a:t> в </a:t>
            </a:r>
            <a:r>
              <a:rPr lang="bg-BG" sz="3200" b="1" dirty="0">
                <a:solidFill>
                  <a:schemeClr val="bg1"/>
                </a:solidFill>
              </a:rPr>
              <a:t>блока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F2C435-6E2C-45F6-A9F2-E3CDC82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Продължителност и живот на променливата (1)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2ABF6-92C8-B1B7-AAC0-7D6E8F7B5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60" y="2266494"/>
            <a:ext cx="5544616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1 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2  b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3  c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4  b = a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5  b = b / c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D9A0C-B215-53AA-73E6-7361A18374C1}"/>
              </a:ext>
            </a:extLst>
          </p:cNvPr>
          <p:cNvSpPr txBox="1"/>
          <p:nvPr/>
        </p:nvSpPr>
        <p:spPr>
          <a:xfrm>
            <a:off x="3025520" y="2812866"/>
            <a:ext cx="2570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/>
              <a:t>продължителност</a:t>
            </a:r>
            <a:r>
              <a:rPr lang="en-US" sz="2000" b="1" dirty="0"/>
              <a:t> = 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C6588-5BC4-B93F-136F-C5075EB4028F}"/>
              </a:ext>
            </a:extLst>
          </p:cNvPr>
          <p:cNvSpPr txBox="1"/>
          <p:nvPr/>
        </p:nvSpPr>
        <p:spPr>
          <a:xfrm>
            <a:off x="3399416" y="3320921"/>
            <a:ext cx="2570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/>
              <a:t>продължителност</a:t>
            </a:r>
            <a:r>
              <a:rPr lang="en-US" sz="2000" b="1" dirty="0"/>
              <a:t> = 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39D41CE-56AF-6DAB-BDF4-E240EDA72370}"/>
              </a:ext>
            </a:extLst>
          </p:cNvPr>
          <p:cNvSpPr/>
          <p:nvPr/>
        </p:nvSpPr>
        <p:spPr>
          <a:xfrm>
            <a:off x="2613731" y="2745945"/>
            <a:ext cx="370840" cy="739095"/>
          </a:xfrm>
          <a:prstGeom prst="rightBrace">
            <a:avLst>
              <a:gd name="adj1" fmla="val 1006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pc="-150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242FCC9-681A-9326-BF5C-0EB127CECDDF}"/>
              </a:ext>
            </a:extLst>
          </p:cNvPr>
          <p:cNvSpPr/>
          <p:nvPr/>
        </p:nvSpPr>
        <p:spPr>
          <a:xfrm>
            <a:off x="2963557" y="3412771"/>
            <a:ext cx="370840" cy="437322"/>
          </a:xfrm>
          <a:prstGeom prst="rightBrace">
            <a:avLst>
              <a:gd name="adj1" fmla="val 1006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pc="-150" dirty="0"/>
          </a:p>
        </p:txBody>
      </p:sp>
      <p:sp>
        <p:nvSpPr>
          <p:cNvPr id="18" name="Google Shape;404;p12">
            <a:extLst>
              <a:ext uri="{FF2B5EF4-FFF2-40B4-BE49-F238E27FC236}">
                <a16:creationId xmlns:a16="http://schemas.microsoft.com/office/drawing/2014/main" id="{585118CE-065D-BAD7-8485-F3EBF5D56268}"/>
              </a:ext>
            </a:extLst>
          </p:cNvPr>
          <p:cNvSpPr/>
          <p:nvPr/>
        </p:nvSpPr>
        <p:spPr>
          <a:xfrm>
            <a:off x="6604020" y="3328959"/>
            <a:ext cx="3380413" cy="783122"/>
          </a:xfrm>
          <a:prstGeom prst="wedgeRoundRectCallout">
            <a:avLst>
              <a:gd name="adj1" fmla="val -43489"/>
              <a:gd name="adj2" fmla="val 10800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bg-BG" sz="2000" b="1" dirty="0">
                <a:solidFill>
                  <a:schemeClr val="bg2"/>
                </a:solidFill>
              </a:rPr>
              <a:t>Средната продължителност за </a:t>
            </a:r>
            <a:r>
              <a:rPr lang="en-US" sz="2000" b="1" dirty="0">
                <a:solidFill>
                  <a:schemeClr val="bg2"/>
                </a:solidFill>
              </a:rPr>
              <a:t>b</a:t>
            </a:r>
            <a:r>
              <a:rPr lang="bg-BG" sz="2000" b="1" dirty="0">
                <a:solidFill>
                  <a:schemeClr val="bg2"/>
                </a:solidFill>
                <a:latin typeface="Consolas" pitchFamily="49" charset="0"/>
              </a:rPr>
              <a:t> е</a:t>
            </a:r>
            <a:r>
              <a:rPr lang="en-US" sz="2000" b="1" i="1" dirty="0">
                <a:solidFill>
                  <a:srgbClr val="FFC000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 + 0) / 2 = 0.5</a:t>
            </a:r>
          </a:p>
        </p:txBody>
      </p:sp>
      <p:sp>
        <p:nvSpPr>
          <p:cNvPr id="19" name="Google Shape;404;p12">
            <a:extLst>
              <a:ext uri="{FF2B5EF4-FFF2-40B4-BE49-F238E27FC236}">
                <a16:creationId xmlns:a16="http://schemas.microsoft.com/office/drawing/2014/main" id="{899A3085-552E-2A97-7ADC-CCAD84181F00}"/>
              </a:ext>
            </a:extLst>
          </p:cNvPr>
          <p:cNvSpPr/>
          <p:nvPr/>
        </p:nvSpPr>
        <p:spPr>
          <a:xfrm>
            <a:off x="5810228" y="2347415"/>
            <a:ext cx="6404154" cy="442603"/>
          </a:xfrm>
          <a:prstGeom prst="wedgeRoundRectCallout">
            <a:avLst>
              <a:gd name="adj1" fmla="val -66130"/>
              <a:gd name="adj2" fmla="val 6413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bg-BG" sz="2000" b="1" dirty="0">
                <a:solidFill>
                  <a:schemeClr val="bg2"/>
                </a:solidFill>
              </a:rPr>
              <a:t> Един ред между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първото</a:t>
            </a:r>
            <a:r>
              <a:rPr lang="bg-BG" sz="2000" b="1" dirty="0">
                <a:solidFill>
                  <a:schemeClr val="bg2"/>
                </a:solidFill>
              </a:rPr>
              <a:t> и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второто</a:t>
            </a:r>
            <a:r>
              <a:rPr lang="bg-BG" sz="2000" b="1" dirty="0">
                <a:solidFill>
                  <a:schemeClr val="bg2"/>
                </a:solidFill>
              </a:rPr>
              <a:t> посочване на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sp>
        <p:nvSpPr>
          <p:cNvPr id="20" name="Google Shape;404;p12">
            <a:extLst>
              <a:ext uri="{FF2B5EF4-FFF2-40B4-BE49-F238E27FC236}">
                <a16:creationId xmlns:a16="http://schemas.microsoft.com/office/drawing/2014/main" id="{EC7248A3-686F-60F6-FF82-417F0E83D9A2}"/>
              </a:ext>
            </a:extLst>
          </p:cNvPr>
          <p:cNvSpPr/>
          <p:nvPr/>
        </p:nvSpPr>
        <p:spPr>
          <a:xfrm>
            <a:off x="5810228" y="2933384"/>
            <a:ext cx="6404154" cy="442603"/>
          </a:xfrm>
          <a:prstGeom prst="wedgeRoundRectCallout">
            <a:avLst>
              <a:gd name="adj1" fmla="val -62053"/>
              <a:gd name="adj2" fmla="val 5795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bg-BG" sz="2000" b="1" dirty="0">
                <a:solidFill>
                  <a:schemeClr val="bg2"/>
                </a:solidFill>
              </a:rPr>
              <a:t>Без редове между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второто </a:t>
            </a:r>
            <a:r>
              <a:rPr lang="bg-BG" sz="2000" b="1" dirty="0">
                <a:solidFill>
                  <a:schemeClr val="bg2"/>
                </a:solidFill>
              </a:rPr>
              <a:t>и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третото </a:t>
            </a:r>
            <a:r>
              <a:rPr lang="bg-BG" sz="2000" b="1" dirty="0">
                <a:solidFill>
                  <a:schemeClr val="bg2"/>
                </a:solidFill>
              </a:rPr>
              <a:t>посочване</a:t>
            </a:r>
            <a:r>
              <a:rPr lang="bg-BG" sz="2000" dirty="0">
                <a:solidFill>
                  <a:schemeClr val="bg2"/>
                </a:solidFill>
              </a:rPr>
              <a:t> на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72BFBA-0ECD-7953-C61E-F036A4465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2" y="5013176"/>
            <a:ext cx="5544615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25 recordIndex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26 while (recordIndex &lt; recordCount)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27 {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28 recordIndex = recordIndex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23" name="Google Shape;404;p12">
            <a:extLst>
              <a:ext uri="{FF2B5EF4-FFF2-40B4-BE49-F238E27FC236}">
                <a16:creationId xmlns:a16="http://schemas.microsoft.com/office/drawing/2014/main" id="{3B9C672B-E63C-EA3D-4104-812B61043C8A}"/>
              </a:ext>
            </a:extLst>
          </p:cNvPr>
          <p:cNvSpPr/>
          <p:nvPr/>
        </p:nvSpPr>
        <p:spPr>
          <a:xfrm>
            <a:off x="6334782" y="5017876"/>
            <a:ext cx="4502480" cy="499356"/>
          </a:xfrm>
          <a:prstGeom prst="wedgeRoundRectCallout">
            <a:avLst>
              <a:gd name="adj1" fmla="val -98184"/>
              <a:gd name="adj2" fmla="val -11807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recordIndex 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(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ред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28 - 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ред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25 + 1) = 4</a:t>
            </a:r>
            <a:endParaRPr lang="en-US" sz="2000" b="1" i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24" name="Google Shape;404;p12">
            <a:extLst>
              <a:ext uri="{FF2B5EF4-FFF2-40B4-BE49-F238E27FC236}">
                <a16:creationId xmlns:a16="http://schemas.microsoft.com/office/drawing/2014/main" id="{5423962C-AD5C-1DA2-C674-7E8F8A8B46B3}"/>
              </a:ext>
            </a:extLst>
          </p:cNvPr>
          <p:cNvSpPr/>
          <p:nvPr/>
        </p:nvSpPr>
        <p:spPr>
          <a:xfrm>
            <a:off x="6384032" y="5723878"/>
            <a:ext cx="3185486" cy="783122"/>
          </a:xfrm>
          <a:prstGeom prst="wedgeRoundRectCallout">
            <a:avLst>
              <a:gd name="adj1" fmla="val -60460"/>
              <a:gd name="adj2" fmla="val -2109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000" b="1" dirty="0">
                <a:solidFill>
                  <a:schemeClr val="bg2"/>
                </a:solidFill>
              </a:rPr>
              <a:t>Средния живот на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recordIndex</a:t>
            </a:r>
            <a:r>
              <a:rPr lang="en-US" sz="2000" b="1" i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е</a:t>
            </a:r>
            <a:r>
              <a:rPr lang="en-US" sz="2000" b="1" i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4 / 1 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04628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2" grpId="0" animBg="1"/>
      <p:bldP spid="17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1FFF7-E895-4F77-A6B2-D97748BF7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ED6F-E65B-4183-ABC1-5FFDDE698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Продължителността</a:t>
            </a:r>
            <a:r>
              <a:rPr lang="bg-BG" sz="3500" dirty="0"/>
              <a:t> и </a:t>
            </a:r>
            <a:r>
              <a:rPr lang="bg-BG" sz="3500" b="1" dirty="0">
                <a:solidFill>
                  <a:schemeClr val="bg1"/>
                </a:solidFill>
              </a:rPr>
              <a:t>живота</a:t>
            </a:r>
            <a:r>
              <a:rPr lang="bg-BG" sz="3500" dirty="0"/>
              <a:t> на променливата трябва да се </a:t>
            </a:r>
            <a:r>
              <a:rPr lang="bg-BG" sz="3500" b="1" dirty="0">
                <a:solidFill>
                  <a:schemeClr val="bg1"/>
                </a:solidFill>
              </a:rPr>
              <a:t>намали</a:t>
            </a:r>
            <a:r>
              <a:rPr lang="bg-BG" sz="3500" dirty="0"/>
              <a:t> до </a:t>
            </a:r>
            <a:r>
              <a:rPr lang="bg-BG" sz="3500" b="1" dirty="0">
                <a:solidFill>
                  <a:schemeClr val="bg1"/>
                </a:solidFill>
              </a:rPr>
              <a:t>минимум</a:t>
            </a:r>
            <a:endParaRPr lang="en-US" sz="35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bg-BG" sz="3500" dirty="0"/>
              <a:t>Правилата на минимализирането</a:t>
            </a:r>
            <a:br>
              <a:rPr lang="bg-BG" sz="3500" dirty="0"/>
            </a:br>
            <a:r>
              <a:rPr lang="bg-BG" sz="3500" dirty="0"/>
              <a:t> на </a:t>
            </a:r>
            <a:r>
              <a:rPr lang="bg-BG" sz="3500" b="1" dirty="0">
                <a:solidFill>
                  <a:schemeClr val="bg1"/>
                </a:solidFill>
              </a:rPr>
              <a:t>продължителността</a:t>
            </a:r>
            <a:r>
              <a:rPr lang="bg-BG" sz="3500" dirty="0"/>
              <a:t> и </a:t>
            </a:r>
            <a:r>
              <a:rPr lang="bg-BG" sz="3500" b="1" dirty="0">
                <a:solidFill>
                  <a:schemeClr val="bg1"/>
                </a:solidFill>
              </a:rPr>
              <a:t>живота</a:t>
            </a:r>
            <a:r>
              <a:rPr lang="en-US" sz="3500" dirty="0"/>
              <a:t>: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bg-BG" sz="3300" dirty="0"/>
              <a:t>Дефиниране на променливата</a:t>
            </a:r>
            <a:br>
              <a:rPr lang="bg-BG" sz="3300" dirty="0"/>
            </a:br>
            <a:r>
              <a:rPr lang="bg-BG" sz="3300" dirty="0"/>
              <a:t>при тяхната </a:t>
            </a:r>
            <a:r>
              <a:rPr lang="bg-BG" sz="3300" b="1" dirty="0">
                <a:solidFill>
                  <a:schemeClr val="bg1"/>
                </a:solidFill>
              </a:rPr>
              <a:t>първо необходимост</a:t>
            </a:r>
            <a:endParaRPr lang="en-US" sz="33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3300" dirty="0"/>
              <a:t>Инициализирайте променливите </a:t>
            </a:r>
            <a:br>
              <a:rPr lang="ru-RU" sz="3300" dirty="0"/>
            </a:br>
            <a:r>
              <a:rPr lang="ru-RU" sz="3300" b="1" dirty="0">
                <a:solidFill>
                  <a:schemeClr val="bg1"/>
                </a:solidFill>
              </a:rPr>
              <a:t>преди</a:t>
            </a:r>
            <a:r>
              <a:rPr lang="ru-RU" sz="3300" dirty="0"/>
              <a:t> </a:t>
            </a:r>
            <a:r>
              <a:rPr lang="ru-RU" sz="3300" b="1" dirty="0">
                <a:solidFill>
                  <a:schemeClr val="bg1"/>
                </a:solidFill>
              </a:rPr>
              <a:t>първото</a:t>
            </a:r>
            <a:r>
              <a:rPr lang="ru-RU" sz="3300" dirty="0"/>
              <a:t> им </a:t>
            </a:r>
            <a:r>
              <a:rPr lang="ru-RU" sz="3300" b="1" dirty="0">
                <a:solidFill>
                  <a:schemeClr val="bg1"/>
                </a:solidFill>
              </a:rPr>
              <a:t>използване</a:t>
            </a:r>
            <a:endParaRPr lang="bg-BG" sz="3300" dirty="0"/>
          </a:p>
          <a:p>
            <a:pPr marL="447675" lvl="1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F2C435-6E2C-45F6-A9F2-E3CDC82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Продължителност и живот на променливата (2)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970817-AD36-07E4-9B54-10DBF8A3C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136" y="2878601"/>
            <a:ext cx="4085234" cy="2839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200" b="1" dirty="0">
                <a:latin typeface="Consolas" panose="020B0609020204030204" pitchFamily="49" charset="0"/>
              </a:rPr>
              <a:t>int count = 0;</a:t>
            </a:r>
          </a:p>
          <a:p>
            <a:endParaRPr lang="en-US" sz="2200" b="1" dirty="0">
              <a:latin typeface="Consolas" panose="020B0609020204030204" pitchFamily="49" charset="0"/>
            </a:endParaRPr>
          </a:p>
          <a:p>
            <a:r>
              <a:rPr lang="en-US" sz="2200" b="1" dirty="0">
                <a:latin typeface="Consolas" panose="020B0609020204030204" pitchFamily="49" charset="0"/>
              </a:rPr>
              <a:t>while (count != 10)</a:t>
            </a:r>
          </a:p>
          <a:p>
            <a:r>
              <a:rPr lang="en-US" sz="22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200" b="1" dirty="0">
                <a:latin typeface="Consolas" panose="020B0609020204030204" pitchFamily="49" charset="0"/>
              </a:rPr>
              <a:t>    count++;</a:t>
            </a:r>
          </a:p>
          <a:p>
            <a:r>
              <a:rPr lang="en-US" sz="2200" b="1" dirty="0">
                <a:latin typeface="Consolas" panose="020B0609020204030204" pitchFamily="49" charset="0"/>
              </a:rPr>
              <a:t>}</a:t>
            </a:r>
          </a:p>
          <a:p>
            <a:endParaRPr lang="en-US" sz="2200" b="1" dirty="0">
              <a:latin typeface="Consolas" panose="020B0609020204030204" pitchFamily="49" charset="0"/>
            </a:endParaRPr>
          </a:p>
          <a:p>
            <a:r>
              <a:rPr lang="en-US" sz="2200" b="1" noProof="1">
                <a:latin typeface="Consolas" panose="020B0609020204030204" pitchFamily="49" charset="0"/>
              </a:rPr>
              <a:t>Console.WriteLine</a:t>
            </a:r>
            <a:r>
              <a:rPr lang="en-US" sz="2200" b="1" dirty="0">
                <a:latin typeface="Consolas" panose="020B0609020204030204" pitchFamily="49" charset="0"/>
              </a:rPr>
              <a:t>(count);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Google Shape;404;p12">
            <a:extLst>
              <a:ext uri="{FF2B5EF4-FFF2-40B4-BE49-F238E27FC236}">
                <a16:creationId xmlns:a16="http://schemas.microsoft.com/office/drawing/2014/main" id="{58420AC7-46FC-E0D7-3304-00B58C2FFD04}"/>
              </a:ext>
            </a:extLst>
          </p:cNvPr>
          <p:cNvSpPr/>
          <p:nvPr/>
        </p:nvSpPr>
        <p:spPr>
          <a:xfrm>
            <a:off x="7320136" y="1700808"/>
            <a:ext cx="4298540" cy="783122"/>
          </a:xfrm>
          <a:prstGeom prst="wedgeRoundRectCallout">
            <a:avLst>
              <a:gd name="adj1" fmla="val -22011"/>
              <a:gd name="adj2" fmla="val 11894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000" b="1" dirty="0">
                <a:solidFill>
                  <a:schemeClr val="bg2"/>
                </a:solidFill>
              </a:rPr>
              <a:t>Инициализираме на променливата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count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преди нейното използване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EFC0D5A-99EE-6D89-BA4D-C3BBC1C8A1BE}"/>
              </a:ext>
            </a:extLst>
          </p:cNvPr>
          <p:cNvSpPr/>
          <p:nvPr/>
        </p:nvSpPr>
        <p:spPr>
          <a:xfrm>
            <a:off x="11270959" y="2878600"/>
            <a:ext cx="667367" cy="2653948"/>
          </a:xfrm>
          <a:prstGeom prst="rightBrace">
            <a:avLst>
              <a:gd name="adj1" fmla="val 1697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3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CFE9C-00BF-46CB-90B4-0E117516C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FBD8F787-7501-6B00-8760-6F5527B4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0750"/>
            <a:ext cx="10152529" cy="882654"/>
          </a:xfrm>
        </p:spPr>
        <p:txBody>
          <a:bodyPr>
            <a:noAutofit/>
          </a:bodyPr>
          <a:lstStyle/>
          <a:p>
            <a:r>
              <a:rPr lang="bg-BG" sz="2400" dirty="0"/>
              <a:t>Голяма и ограничена продължителност и живот на променливите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46166-5E35-C485-987C-4CDEF91F7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64" y="1199532"/>
            <a:ext cx="5779577" cy="56044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noAutofit/>
          </a:bodyPr>
          <a:lstStyle/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int count;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int[] numbers = new int[100];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numbers[i] = i;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count = 0;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numbers.Length / 2; i++)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numbers[i] = numbers[i] * numbers[i];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if (numbers[i] % 3 == 0)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count++;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Console.WriteLine(count);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556203-B006-47AA-7F45-5A237F379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8009" y="1302056"/>
            <a:ext cx="5779577" cy="52952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int[] numbers = new int[100];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numbers[i] = i;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for (int i = 0; i &lt; numbers.Length / 2; i++)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numbers[i] = numbers[i] * numbers[i];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if (numbers[i] % 3 == 0)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count++;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Console.WriteLine(count);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9747FB5-3CF0-15BE-1968-66E51C30C95A}"/>
              </a:ext>
            </a:extLst>
          </p:cNvPr>
          <p:cNvSpPr/>
          <p:nvPr/>
        </p:nvSpPr>
        <p:spPr>
          <a:xfrm>
            <a:off x="5594107" y="1988840"/>
            <a:ext cx="576064" cy="4608512"/>
          </a:xfrm>
          <a:prstGeom prst="rightBrace">
            <a:avLst>
              <a:gd name="adj1" fmla="val 995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Google Shape;404;p12">
            <a:extLst>
              <a:ext uri="{FF2B5EF4-FFF2-40B4-BE49-F238E27FC236}">
                <a16:creationId xmlns:a16="http://schemas.microsoft.com/office/drawing/2014/main" id="{973F1C64-2A87-444E-8FBB-048A81323FBA}"/>
              </a:ext>
            </a:extLst>
          </p:cNvPr>
          <p:cNvSpPr/>
          <p:nvPr/>
        </p:nvSpPr>
        <p:spPr>
          <a:xfrm>
            <a:off x="3287688" y="2276873"/>
            <a:ext cx="2016224" cy="510707"/>
          </a:xfrm>
          <a:prstGeom prst="wedgeRoundRectCallout">
            <a:avLst>
              <a:gd name="adj1" fmla="val 71988"/>
              <a:gd name="adj2" fmla="val 4932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Живот</a:t>
            </a:r>
            <a:r>
              <a:rPr lang="en-US" sz="2400" b="1" dirty="0">
                <a:solidFill>
                  <a:schemeClr val="bg2"/>
                </a:solidFill>
              </a:rPr>
              <a:t> = 19</a:t>
            </a:r>
          </a:p>
        </p:txBody>
      </p:sp>
      <p:sp>
        <p:nvSpPr>
          <p:cNvPr id="37" name="Google Shape;404;p12">
            <a:extLst>
              <a:ext uri="{FF2B5EF4-FFF2-40B4-BE49-F238E27FC236}">
                <a16:creationId xmlns:a16="http://schemas.microsoft.com/office/drawing/2014/main" id="{8AB99E3D-5C49-32DD-60F4-03CC7D3ACCAC}"/>
              </a:ext>
            </a:extLst>
          </p:cNvPr>
          <p:cNvSpPr/>
          <p:nvPr/>
        </p:nvSpPr>
        <p:spPr>
          <a:xfrm>
            <a:off x="2567609" y="5336492"/>
            <a:ext cx="3052261" cy="919329"/>
          </a:xfrm>
          <a:prstGeom prst="wedgeRoundRectCallout">
            <a:avLst>
              <a:gd name="adj1" fmla="val 51571"/>
              <a:gd name="adj2" fmla="val -7464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Продължителност</a:t>
            </a:r>
            <a:r>
              <a:rPr lang="en-US" sz="2400" b="1" dirty="0">
                <a:solidFill>
                  <a:schemeClr val="bg2"/>
                </a:solidFill>
              </a:rPr>
              <a:t> =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(5+8+2) / 3 = 5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0758EE87-F547-B616-43D5-5D9B84354F62}"/>
              </a:ext>
            </a:extLst>
          </p:cNvPr>
          <p:cNvSpPr/>
          <p:nvPr/>
        </p:nvSpPr>
        <p:spPr>
          <a:xfrm>
            <a:off x="11321899" y="4193535"/>
            <a:ext cx="576064" cy="2285912"/>
          </a:xfrm>
          <a:prstGeom prst="rightBrace">
            <a:avLst>
              <a:gd name="adj1" fmla="val 995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Google Shape;404;p12">
            <a:extLst>
              <a:ext uri="{FF2B5EF4-FFF2-40B4-BE49-F238E27FC236}">
                <a16:creationId xmlns:a16="http://schemas.microsoft.com/office/drawing/2014/main" id="{0C0DAB1F-88E2-1E48-6FA2-7E75EB8EBEB3}"/>
              </a:ext>
            </a:extLst>
          </p:cNvPr>
          <p:cNvSpPr/>
          <p:nvPr/>
        </p:nvSpPr>
        <p:spPr>
          <a:xfrm>
            <a:off x="9264163" y="3694351"/>
            <a:ext cx="1872668" cy="510707"/>
          </a:xfrm>
          <a:prstGeom prst="wedgeRoundRectCallout">
            <a:avLst>
              <a:gd name="adj1" fmla="val 66015"/>
              <a:gd name="adj2" fmla="val 56277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Живот</a:t>
            </a:r>
            <a:r>
              <a:rPr lang="en-US" sz="2400" b="1" dirty="0">
                <a:solidFill>
                  <a:schemeClr val="bg2"/>
                </a:solidFill>
              </a:rPr>
              <a:t> = 9</a:t>
            </a:r>
          </a:p>
        </p:txBody>
      </p:sp>
      <p:sp>
        <p:nvSpPr>
          <p:cNvPr id="41" name="Google Shape;404;p12">
            <a:extLst>
              <a:ext uri="{FF2B5EF4-FFF2-40B4-BE49-F238E27FC236}">
                <a16:creationId xmlns:a16="http://schemas.microsoft.com/office/drawing/2014/main" id="{A63C2E2B-1B7D-FC33-9A52-5E84A97AB96C}"/>
              </a:ext>
            </a:extLst>
          </p:cNvPr>
          <p:cNvSpPr/>
          <p:nvPr/>
        </p:nvSpPr>
        <p:spPr>
          <a:xfrm>
            <a:off x="8392812" y="5174769"/>
            <a:ext cx="3064288" cy="919329"/>
          </a:xfrm>
          <a:prstGeom prst="wedgeRoundRectCallout">
            <a:avLst>
              <a:gd name="adj1" fmla="val 60164"/>
              <a:gd name="adj2" fmla="val -29800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Продължителност</a:t>
            </a:r>
            <a:r>
              <a:rPr lang="en-US" sz="2400" b="1" dirty="0">
                <a:solidFill>
                  <a:schemeClr val="bg2"/>
                </a:solidFill>
              </a:rPr>
              <a:t> =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(4+2) / 3 = 2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EA003-E259-25E3-9470-EC068ED1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04" y="1108365"/>
            <a:ext cx="768730" cy="755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07D9AB-B9CC-969B-A2AE-43276C7D0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938" y="1158225"/>
            <a:ext cx="753094" cy="7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7A274-07A1-3AD0-123B-825264972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5B577-CC8F-A506-3E53-874CDC12D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61125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CC37D6-233D-F3EF-61BC-C4312C1D2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0750"/>
            <a:ext cx="9792489" cy="882654"/>
          </a:xfrm>
        </p:spPr>
        <p:txBody>
          <a:bodyPr>
            <a:noAutofit/>
          </a:bodyPr>
          <a:lstStyle/>
          <a:p>
            <a:r>
              <a:rPr lang="bg-BG" sz="2800" dirty="0"/>
              <a:t>Никога не използвайте сложни изрази във вашият код</a:t>
            </a:r>
            <a:r>
              <a:rPr lang="en-US" sz="2800" dirty="0"/>
              <a:t>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51F67C-FC88-DDB1-AEF5-45C354442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81" y="1300792"/>
            <a:ext cx="11772632" cy="16253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xCoords.Length; i++)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for (int j = 0; j &lt; yCoords.Length; j++)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matrix[i][j] = 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matrix[xCoords[FindMax(i) + 1]][yCoords[FindMin(j) - 1]] *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matrix[yCoords[FindMax(j) + 1]][xCoords[FindMin(i) - 1]];</a:t>
            </a:r>
            <a:endParaRPr lang="en-US" sz="16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AEAFE29-1593-FF89-455A-85CB458DB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454" y="1210175"/>
            <a:ext cx="4031852" cy="882650"/>
          </a:xfrm>
          <a:prstGeom prst="wedgeRoundRectCallout">
            <a:avLst>
              <a:gd name="adj1" fmla="val -60257"/>
              <a:gd name="adj2" fmla="val 448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Какво трябва да направим ако получим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IndexOutOfRangeException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E8A5B-E328-1BD9-AB67-CBB974D7B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3" y="3249817"/>
            <a:ext cx="11814174" cy="34104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minXStartIndex = FindMin(i) - 1;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maxXStartIndex = FindMax(i) + 1;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minYStartIndex = FindMin(j) - 1;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maxYStartIndex = FindMax(j) + 1;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minXcoord = xCoords[minXStartIndex];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maxXcoord = xCoords[maxXStartIndex];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minYcoord = yCoords[minYStartIndex];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maxYcoord = yCoords[maxYStartIndex];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newValue = matrix[maxXcoord][minYcoord] * matrix[maxYcoord][minXcoord];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matrix[i][j] = newValue;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1D04D0DC-167B-702A-0663-EEC5840D6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945" y="3989094"/>
            <a:ext cx="2996491" cy="685569"/>
          </a:xfrm>
          <a:prstGeom prst="wedgeRoundRectCallout">
            <a:avLst>
              <a:gd name="adj1" fmla="val -65281"/>
              <a:gd name="adj2" fmla="val 574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Вместо това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опростете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сложнияизраз</a:t>
            </a:r>
            <a:endParaRPr lang="en-US" sz="20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AFA73E80-95D3-FE15-20A9-16C515FC3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3509" y="4449440"/>
            <a:ext cx="2971053" cy="734721"/>
          </a:xfrm>
          <a:prstGeom prst="wedgeRoundRectCallout">
            <a:avLst>
              <a:gd name="adj1" fmla="val -8713"/>
              <a:gd name="adj2" fmla="val 67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По-четим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е от преди</a:t>
            </a:r>
            <a:endParaRPr lang="en-US" sz="20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5E26B09E-4082-087A-2007-138D52E60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197" y="5237746"/>
            <a:ext cx="4465364" cy="562221"/>
          </a:xfrm>
          <a:prstGeom prst="wedgeRoundRectCallout">
            <a:avLst>
              <a:gd name="adj1" fmla="val -8713"/>
              <a:gd name="adj2" fmla="val 67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По-лесен е за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поддържане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и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дебъгване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410EA2-7E35-4B24-85BF-C1DC67F3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709" y="1036662"/>
            <a:ext cx="830704" cy="8164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29F925-D37B-453B-9AC9-59C25930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05" y="3138893"/>
            <a:ext cx="813808" cy="796493"/>
          </a:xfrm>
          <a:prstGeom prst="rect">
            <a:avLst/>
          </a:prstGeom>
        </p:spPr>
      </p:pic>
      <p:sp>
        <p:nvSpPr>
          <p:cNvPr id="8" name="AutoShape 7">
            <a:extLst>
              <a:ext uri="{FF2B5EF4-FFF2-40B4-BE49-F238E27FC236}">
                <a16:creationId xmlns:a16="http://schemas.microsoft.com/office/drawing/2014/main" id="{B3CEAF38-5D66-6D24-20B8-B027C9ADB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210" y="3022968"/>
            <a:ext cx="4013294" cy="734722"/>
          </a:xfrm>
          <a:prstGeom prst="wedgeRoundRectCallout">
            <a:avLst>
              <a:gd name="adj1" fmla="val -35242"/>
              <a:gd name="adj2" fmla="val -602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Има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10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потенциални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източника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за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IndexOutOfRangeException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2" grpId="0" animBg="1"/>
      <p:bldP spid="13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45615-3576-6A46-157A-E671E9BAE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9770C-CA51-552E-FEAC-72093CAB2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336" y="1196125"/>
            <a:ext cx="11815018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Константите</a:t>
            </a:r>
            <a:r>
              <a:rPr lang="bg-BG" dirty="0"/>
              <a:t> трябва да се използват в следните случай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Избягвайте използването на </a:t>
            </a:r>
            <a:r>
              <a:rPr lang="bg-BG" b="1" dirty="0">
                <a:solidFill>
                  <a:schemeClr val="bg1"/>
                </a:solidFill>
              </a:rPr>
              <a:t>магически числа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/ </a:t>
            </a:r>
            <a:r>
              <a:rPr lang="bg-BG" b="1" dirty="0">
                <a:solidFill>
                  <a:schemeClr val="bg1"/>
                </a:solidFill>
              </a:rPr>
              <a:t>стойности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ru-RU" dirty="0"/>
              <a:t>Когато се нуждаем от използване на </a:t>
            </a:r>
            <a:r>
              <a:rPr lang="ru-RU" b="1" dirty="0">
                <a:solidFill>
                  <a:schemeClr val="bg1"/>
                </a:solidFill>
              </a:rPr>
              <a:t>числа</a:t>
            </a:r>
            <a:r>
              <a:rPr lang="ru-RU" dirty="0"/>
              <a:t> или </a:t>
            </a:r>
            <a:r>
              <a:rPr lang="ru-RU" b="1" dirty="0">
                <a:solidFill>
                  <a:schemeClr val="bg1"/>
                </a:solidFill>
              </a:rPr>
              <a:t>стойности</a:t>
            </a:r>
            <a:r>
              <a:rPr lang="ru-RU" dirty="0"/>
              <a:t>, чиято логическа значимост и стойност не са очевидни</a:t>
            </a:r>
            <a:endParaRPr lang="en-US" b="1" dirty="0"/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Имена на файлове</a:t>
            </a:r>
            <a:endParaRPr lang="en-US" sz="3000" dirty="0"/>
          </a:p>
          <a:p>
            <a:pPr lvl="2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Математически константи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Граници и ограничения</a:t>
            </a:r>
            <a:endParaRPr lang="en-US" sz="3000" b="1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2EFF94-9F42-C1B8-AB10-99EC8C2A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Използвайте константи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F1C8A-CAA8-1E86-1993-D12A50D8D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833" y="4175552"/>
            <a:ext cx="7208963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readonly string SettingsFileName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"ApplicationSettings.xml";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90A411-160B-76D5-34EC-E0BAE1F4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195" y="5077441"/>
            <a:ext cx="54006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const double E = 2.7182818284;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031CA-FBC3-08F9-7E06-C4E988CF6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3567" y="6165304"/>
            <a:ext cx="720896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const int ReadBufferSize = 5 * 1024 * 1024;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F78B3-21E9-4328-ACF6-C214CB37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84" y="2493576"/>
            <a:ext cx="633670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double area = 3.14159206 * radius * radius;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325DCC-AAA6-43D5-A662-B6EF4838E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2" y="2339688"/>
            <a:ext cx="5222694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const double PI = 3.14159206;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double area = PI * radius * radius;</a:t>
            </a:r>
          </a:p>
        </p:txBody>
      </p:sp>
    </p:spTree>
    <p:extLst>
      <p:ext uri="{BB962C8B-B14F-4D97-AF65-F5344CB8AC3E}">
        <p14:creationId xmlns:p14="http://schemas.microsoft.com/office/powerpoint/2010/main" val="36912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04B820-8579-4036-922F-B05AC1DE9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E96E8-551D-4852-8035-4C60D16A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Писане на код без вложени цикли и условия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0E115-99A2-47C1-BF0A-8768EDFB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0" y="1130587"/>
            <a:ext cx="5654261" cy="5673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var report = new Report();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report.Footer = 	CreateReportFooter(report);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report.Content = 	CreateReportContent(report);</a:t>
            </a:r>
          </a:p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report.Header = 	CreateReportHeader(report);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return report;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09376E-2DAA-4402-BC86-71FCC7D0C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1144669"/>
            <a:ext cx="5976664" cy="5659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var report = new Report();  </a:t>
            </a:r>
          </a:p>
          <a:p>
            <a:pPr>
              <a:lnSpc>
                <a:spcPts val="18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report.Header = 	CreateReportHeader(report);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report.Content = 	CreateReportContent(report);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report.Footer = 	CreateReportFooter(report);</a:t>
            </a:r>
          </a:p>
          <a:p>
            <a:pPr>
              <a:lnSpc>
                <a:spcPts val="18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return report;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8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8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5C7D6814-C6B3-4259-81B5-61489F2FF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2903" y="1157522"/>
            <a:ext cx="2225785" cy="975334"/>
          </a:xfrm>
          <a:prstGeom prst="wedgeRoundRectCallout">
            <a:avLst>
              <a:gd name="adj1" fmla="val -66083"/>
              <a:gd name="adj2" fmla="val -49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Направете кода да се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чете</a:t>
            </a:r>
            <a:r>
              <a:rPr lang="bg-BG" sz="2000" b="1" dirty="0">
                <a:solidFill>
                  <a:schemeClr val="bg2"/>
                </a:solidFill>
              </a:rPr>
              <a:t> от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отгоре-надолу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DFA0DF5B-8888-4E95-9D40-830DD31BE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191" y="3359620"/>
            <a:ext cx="2514474" cy="861469"/>
          </a:xfrm>
          <a:prstGeom prst="wedgeRoundRectCallout">
            <a:avLst>
              <a:gd name="adj1" fmla="val -57825"/>
              <a:gd name="adj2" fmla="val -397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Групирайте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свързани твърдения </a:t>
            </a:r>
            <a:r>
              <a:rPr lang="bg-BG" sz="2000" b="1" dirty="0">
                <a:solidFill>
                  <a:schemeClr val="bg2"/>
                </a:solidFill>
              </a:rPr>
              <a:t>заедно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29FF9293-ABE0-4A7A-9BE3-06ECF2B4E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233" y="4601054"/>
            <a:ext cx="2909653" cy="772163"/>
          </a:xfrm>
          <a:prstGeom prst="wedgeRoundRectCallout">
            <a:avLst>
              <a:gd name="adj1" fmla="val -8713"/>
              <a:gd name="adj2" fmla="val 67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Направете ясни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граници за зависимостта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AE0EA3EC-AA06-433E-BAF4-D1B82857B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7703" y="5974926"/>
            <a:ext cx="2142793" cy="772163"/>
          </a:xfrm>
          <a:prstGeom prst="wedgeRoundRectCallout">
            <a:avLst>
              <a:gd name="adj1" fmla="val -28831"/>
              <a:gd name="adj2" fmla="val -697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Използвайте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отделни методи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5F92850-C9E2-E11F-2BF5-8E29D9D3F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094" y="1662775"/>
            <a:ext cx="2448273" cy="648072"/>
          </a:xfrm>
          <a:prstGeom prst="wedgeRoundRectCallout">
            <a:avLst>
              <a:gd name="adj1" fmla="val 36337"/>
              <a:gd name="adj2" fmla="val -834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Разкрийте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зависимостите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4362891A-69FD-A29D-E61E-79A429B1A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6249" y="4844760"/>
            <a:ext cx="2985481" cy="882654"/>
          </a:xfrm>
          <a:prstGeom prst="wedgeRoundRectCallout">
            <a:avLst>
              <a:gd name="adj1" fmla="val -57339"/>
              <a:gd name="adj2" fmla="val 562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Наименувайте методите </a:t>
            </a:r>
            <a:r>
              <a:rPr lang="bg-BG" sz="2000" b="1" dirty="0">
                <a:solidFill>
                  <a:schemeClr val="bg2"/>
                </a:solidFill>
              </a:rPr>
              <a:t>според тяхната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зависимост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2878471-52C3-61C2-5730-15D8679C2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6109178"/>
            <a:ext cx="3081798" cy="648072"/>
          </a:xfrm>
          <a:prstGeom prst="wedgeRoundRectCallout">
            <a:avLst>
              <a:gd name="adj1" fmla="val 34281"/>
              <a:gd name="adj2" fmla="val -644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Използвайте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параметри на метода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9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90A929-6BAF-4570-8605-CCA991C57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0FBFD2-A842-4F0A-82A2-03CD84B6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Избягване на дълбоко вложени цикли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A1AD7-929C-F4A8-990B-B3B89CD77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15" y="1119382"/>
            <a:ext cx="5832892" cy="5646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 (maxElem != Int32.MaxValue)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if (arr[i + 1] &lt; arr[i + 2])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else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if (arr[i + 1] &lt; arr[i + 3])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+ 1];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 …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44E4E992-5715-3E74-CB03-BF1806084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461" y="6253462"/>
            <a:ext cx="3672408" cy="503789"/>
          </a:xfrm>
          <a:prstGeom prst="wedgeRoundRectCallout">
            <a:avLst>
              <a:gd name="adj1" fmla="val -22747"/>
              <a:gd name="adj2" fmla="val -8241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b="1" dirty="0">
                <a:solidFill>
                  <a:schemeClr val="bg2"/>
                </a:solidFill>
              </a:rPr>
              <a:t>Повече от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2-3</a:t>
            </a:r>
            <a:r>
              <a:rPr lang="ru-RU" sz="2000" b="1" dirty="0">
                <a:solidFill>
                  <a:schemeClr val="bg2"/>
                </a:solidFill>
              </a:rPr>
              <a:t> нива е твърде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дълбоко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ECD1A9E6-C83A-2C28-BF1D-1B7888014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461" y="3789040"/>
            <a:ext cx="3888432" cy="882654"/>
          </a:xfrm>
          <a:prstGeom prst="wedgeRoundRectCallout">
            <a:avLst>
              <a:gd name="adj1" fmla="val -52993"/>
              <a:gd name="adj2" fmla="val 458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Дълбоките вложени кодове </a:t>
            </a:r>
            <a:r>
              <a:rPr lang="bg-BG" sz="2000" b="1" dirty="0">
                <a:solidFill>
                  <a:schemeClr val="bg2"/>
                </a:solidFill>
              </a:rPr>
              <a:t>са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сложни </a:t>
            </a:r>
            <a:r>
              <a:rPr lang="bg-BG" sz="2000" b="1" dirty="0">
                <a:solidFill>
                  <a:schemeClr val="bg2"/>
                </a:solidFill>
              </a:rPr>
              <a:t>и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трудни </a:t>
            </a:r>
            <a:r>
              <a:rPr lang="bg-BG" sz="2000" b="1" dirty="0">
                <a:solidFill>
                  <a:schemeClr val="bg2"/>
                </a:solidFill>
              </a:rPr>
              <a:t>за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четене </a:t>
            </a:r>
            <a:r>
              <a:rPr lang="bg-BG" sz="2000" b="1" dirty="0">
                <a:solidFill>
                  <a:schemeClr val="bg2"/>
                </a:solidFill>
              </a:rPr>
              <a:t>и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разбиране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77F53-8CCA-5FCE-4824-0E3393F97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166" y="1688064"/>
            <a:ext cx="6241506" cy="50783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int Max(int i, int j)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if (i &lt; j) return j;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else {…}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int Max(int i, int j, int k)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int maxElem = Max(j, k);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int maxElem = Max(i, k);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6E353B27-4BDB-5B65-F7C9-A3EF2B0F2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4697" y="1988841"/>
            <a:ext cx="2744757" cy="1128677"/>
          </a:xfrm>
          <a:prstGeom prst="wedgeRoundRectCallout">
            <a:avLst>
              <a:gd name="adj1" fmla="val -61635"/>
              <a:gd name="adj2" fmla="val 582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Обикновено може да извлечете части от кода в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отделни методи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3C878161-C40F-C88E-DF81-413DB27E5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3824" y="4653137"/>
            <a:ext cx="2276938" cy="649629"/>
          </a:xfrm>
          <a:prstGeom prst="wedgeRoundRectCallout">
            <a:avLst>
              <a:gd name="adj1" fmla="val 29278"/>
              <a:gd name="adj2" fmla="val -163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Това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опростява</a:t>
            </a:r>
            <a:r>
              <a:rPr lang="bg-BG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логиката на кода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0C5E77AA-7CAC-8E36-FE44-95E68A610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436" y="856613"/>
            <a:ext cx="4032448" cy="816260"/>
          </a:xfrm>
          <a:prstGeom prst="wedgeRoundRectCallout">
            <a:avLst>
              <a:gd name="adj1" fmla="val -3044"/>
              <a:gd name="adj2" fmla="val 590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Използването на добре наименуваните методи прави кода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самодокументиращ се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5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4B15B-28D9-4DEE-BC8D-2FACDC09E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1D003-F2C6-458C-A72D-E258DFDDD5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Не използвайте сложните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условия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опростете ги с </a:t>
            </a:r>
            <a:r>
              <a:rPr lang="bg-BG" b="1" dirty="0">
                <a:solidFill>
                  <a:schemeClr val="bg1"/>
                </a:solidFill>
                <a:sym typeface="Wingdings" panose="05000000000000000000" pitchFamily="2" charset="2"/>
              </a:rPr>
              <a:t>булеви променливи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или </a:t>
            </a:r>
            <a:r>
              <a:rPr lang="bg-BG" b="1" dirty="0">
                <a:solidFill>
                  <a:schemeClr val="bg1"/>
                </a:solidFill>
                <a:sym typeface="Wingdings" panose="05000000000000000000" pitchFamily="2" charset="2"/>
              </a:rPr>
              <a:t>булеви методи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771A2A-6549-42AA-A70F-105EF46D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Поддържайте изразите и условията прости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80E1-4532-F3FB-AE39-59B750196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45" y="2378482"/>
            <a:ext cx="1113529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 (x &gt; 0 &amp;&amp; y &gt; 0 &amp;&amp; x &lt; Width-1 &amp;&amp; y &lt; Height-1 &amp;&amp;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matrix[x, y] == 0 &amp;&amp; matrix[x-1, y] == 0 &amp;&amp;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matrix[x+1, y] == 0 &amp;&amp; matrix[x, y-1] == 0 &amp;&amp;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matrix[x, y+1] == 0 &amp;&amp; !visited[x, y]) …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8943852-D58A-989B-705C-958A881B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6461" y="1799674"/>
            <a:ext cx="3281995" cy="775037"/>
          </a:xfrm>
          <a:prstGeom prst="wedgeRoundRectCallout">
            <a:avLst>
              <a:gd name="adj1" fmla="val -58904"/>
              <a:gd name="adj2" fmla="val 366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Сложните булеви изрази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могат да бъдат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вредни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A67CB49E-850B-7D36-3073-F63E53BF8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400" y="2968355"/>
            <a:ext cx="4184632" cy="863538"/>
          </a:xfrm>
          <a:prstGeom prst="wedgeRoundRectCallout">
            <a:avLst>
              <a:gd name="adj1" fmla="val -63870"/>
              <a:gd name="adj2" fmla="val 34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Как ще намерите проблема ако получите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en-US" sz="2000" b="1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42C95-4A97-A958-B2FF-86D4A021E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47" y="3831893"/>
            <a:ext cx="1117309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bool inRange = x &gt; 0 &amp;&amp; y &gt; 0 &amp;&amp; x &lt; Width-1 &amp;&amp; y &lt; Height-1;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if (inRange)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bool emptyCellAndNeighbours =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matrix[x, y] == 0 &amp;&amp; matrix[x-1, y] == 0 &amp;&amp;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matrix[x+1, y] == 0 &amp;&amp; matrix[x, y-1] == 0 &amp;&amp;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matrix[x, y+1] == 0;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if (emptyCellAndNeighbours &amp;&amp; !visited[x, y]) …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583E37DC-4232-7B5F-0E6D-DEB605357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496" y="4225538"/>
            <a:ext cx="2805036" cy="932412"/>
          </a:xfrm>
          <a:prstGeom prst="wedgeRoundRectCallout">
            <a:avLst>
              <a:gd name="adj1" fmla="val -83839"/>
              <a:gd name="adj2" fmla="val 459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Лесно </a:t>
            </a:r>
            <a:r>
              <a:rPr lang="bg-BG" sz="2000" b="1" dirty="0">
                <a:solidFill>
                  <a:schemeClr val="bg2"/>
                </a:solidFill>
              </a:rPr>
              <a:t>за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четене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–</a:t>
            </a:r>
            <a:r>
              <a:rPr lang="bg-BG" sz="2000" b="1" dirty="0">
                <a:solidFill>
                  <a:schemeClr val="bg2"/>
                </a:solidFill>
              </a:rPr>
              <a:t> логиката 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условията</a:t>
            </a:r>
            <a:r>
              <a:rPr lang="bg-BG" sz="2000" b="1" dirty="0">
                <a:solidFill>
                  <a:schemeClr val="bg2"/>
                </a:solidFill>
              </a:rPr>
              <a:t> 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вярна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FE0E48F-F00C-17DE-0FD6-D11B48BFE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216" y="5368158"/>
            <a:ext cx="3183732" cy="932412"/>
          </a:xfrm>
          <a:prstGeom prst="wedgeRoundRectCallout">
            <a:avLst>
              <a:gd name="adj1" fmla="val -65527"/>
              <a:gd name="adj2" fmla="val 119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Лесно за дебъгване </a:t>
            </a:r>
            <a:r>
              <a:rPr lang="en-US" sz="2000" b="1" dirty="0">
                <a:solidFill>
                  <a:schemeClr val="bg2"/>
                </a:solidFill>
              </a:rPr>
              <a:t>–</a:t>
            </a:r>
            <a:r>
              <a:rPr lang="bg-BG" sz="2000" b="1" dirty="0">
                <a:solidFill>
                  <a:schemeClr val="bg2"/>
                </a:solidFill>
              </a:rPr>
              <a:t> можете да слагате 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breakpoint </a:t>
            </a:r>
            <a:r>
              <a:rPr lang="bg-BG" sz="2000" b="1" dirty="0">
                <a:solidFill>
                  <a:schemeClr val="bg2"/>
                </a:solidFill>
              </a:rPr>
              <a:t>на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36277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Качествен код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bg-BG" dirty="0"/>
              <a:t>Лесен за </a:t>
            </a:r>
            <a:r>
              <a:rPr lang="bg-BG" b="1" dirty="0">
                <a:solidFill>
                  <a:schemeClr val="bg1"/>
                </a:solidFill>
              </a:rPr>
              <a:t>четене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разбиране</a:t>
            </a:r>
            <a:endParaRPr lang="en-US" b="1" dirty="0">
              <a:solidFill>
                <a:schemeClr val="bg1"/>
              </a:solidFill>
            </a:endParaRPr>
          </a:p>
          <a:p>
            <a:pPr lvl="2"/>
            <a:r>
              <a:rPr lang="bg-BG" dirty="0"/>
              <a:t>Лесен за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модифициране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поддържане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Добро </a:t>
            </a:r>
            <a:r>
              <a:rPr lang="bg-BG" b="1" dirty="0">
                <a:solidFill>
                  <a:schemeClr val="bg1"/>
                </a:solidFill>
              </a:rPr>
              <a:t>поведение</a:t>
            </a:r>
            <a:r>
              <a:rPr lang="bg-BG" dirty="0"/>
              <a:t> във всички случаи</a:t>
            </a:r>
          </a:p>
          <a:p>
            <a:pPr lvl="2"/>
            <a:r>
              <a:rPr lang="bg-BG" dirty="0"/>
              <a:t>Добре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тестван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Добре разработена </a:t>
            </a:r>
            <a:r>
              <a:rPr lang="bg-BG" b="1" dirty="0">
                <a:solidFill>
                  <a:schemeClr val="bg1"/>
                </a:solidFill>
              </a:rPr>
              <a:t>архитектура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дизайн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Добре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документиран</a:t>
            </a:r>
            <a:endParaRPr lang="en-US" b="1" dirty="0">
              <a:solidFill>
                <a:schemeClr val="bg1"/>
              </a:solidFill>
            </a:endParaRPr>
          </a:p>
          <a:p>
            <a:pPr lvl="2"/>
            <a:r>
              <a:rPr lang="bg-BG" dirty="0"/>
              <a:t>Самодокументиращ се код</a:t>
            </a:r>
            <a:endParaRPr lang="en-US" dirty="0"/>
          </a:p>
          <a:p>
            <a:pPr lvl="1"/>
            <a:r>
              <a:rPr lang="bg-BG" dirty="0"/>
              <a:t>Добре </a:t>
            </a:r>
            <a:r>
              <a:rPr lang="bg-BG" b="1" dirty="0">
                <a:solidFill>
                  <a:schemeClr val="bg1"/>
                </a:solidFill>
              </a:rPr>
              <a:t>форматиран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Какво е качествен код (1)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8485F4A-F8D3-38DB-D226-A04C32B7C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290F6-D35B-6709-38B8-456D13B1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764704"/>
            <a:ext cx="7272808" cy="387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6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B38D5F-DEB0-4EEE-A634-D3A360F3C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11367-89DA-42CD-8668-5BCB6A87D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372" y="1096810"/>
            <a:ext cx="11815018" cy="5561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1067FB-9069-49EF-B48F-02D1B112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Подредете случаите по рядкост или по естествен ред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D89C83-843F-CE7C-8C54-B55D0B9EC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4" y="1096810"/>
            <a:ext cx="5920126" cy="57477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switch (parseState)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case InTag: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if (ch == "&gt;")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Console.WriteLine($"Found tag: {tag}");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text = "";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parseState = ParseState.OutOfTag;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tag = tag + ch;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case OutOfTag: …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1F70A1-E23C-359C-3275-1B80AE15B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16" y="1505512"/>
            <a:ext cx="5664566" cy="5069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switch (parseState)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case InTag: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ProcessCharacterInTag(ch);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case OutOfTag: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ProcessCharacterOutOfTag(ch);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throw new InvalidOperationException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("Invalid parse state: " + parseState);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F7061394-D711-A82C-2B65-D2A00DD04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0336" y="1988841"/>
            <a:ext cx="2784246" cy="1088031"/>
          </a:xfrm>
          <a:prstGeom prst="wedgeRoundRectCallout">
            <a:avLst>
              <a:gd name="adj1" fmla="val -87336"/>
              <a:gd name="adj2" fmla="val 44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Сложете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нормалния</a:t>
            </a:r>
            <a:r>
              <a:rPr lang="bg-BG" sz="2000" b="1" dirty="0">
                <a:solidFill>
                  <a:schemeClr val="bg2"/>
                </a:solidFill>
              </a:rPr>
              <a:t> (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обикновен</a:t>
            </a:r>
            <a:r>
              <a:rPr lang="bg-BG" sz="2000" b="1" dirty="0">
                <a:solidFill>
                  <a:schemeClr val="bg2"/>
                </a:solidFill>
              </a:rPr>
              <a:t>) случай на</a:t>
            </a:r>
          </a:p>
          <a:p>
            <a:pPr algn="ctr"/>
            <a:r>
              <a:rPr lang="bg-BG" sz="2000" b="1" dirty="0">
                <a:solidFill>
                  <a:schemeClr val="bg2"/>
                </a:solidFill>
              </a:rPr>
              <a:t>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първо място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9A48266-7392-912C-1230-CCD68906A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160" y="6078258"/>
            <a:ext cx="3758856" cy="680237"/>
          </a:xfrm>
          <a:prstGeom prst="wedgeRoundRectCallout">
            <a:avLst>
              <a:gd name="adj1" fmla="val -29959"/>
              <a:gd name="adj2" fmla="val -777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Използвайте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default </a:t>
            </a:r>
            <a:r>
              <a:rPr lang="bg-BG" sz="2000" b="1" dirty="0">
                <a:solidFill>
                  <a:schemeClr val="bg2"/>
                </a:solidFill>
              </a:rPr>
              <a:t>за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прихващане 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грешки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37129ABC-DB18-95DF-3750-BE3D6EF60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4573" y="1499270"/>
            <a:ext cx="3066678" cy="697124"/>
          </a:xfrm>
          <a:prstGeom prst="wedgeRoundRectCallout">
            <a:avLst>
              <a:gd name="adj1" fmla="val -55302"/>
              <a:gd name="adj2" fmla="val -2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Подредите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случаите </a:t>
            </a:r>
            <a:r>
              <a:rPr lang="bg-BG" sz="2000" b="1" dirty="0">
                <a:solidFill>
                  <a:schemeClr val="bg2"/>
                </a:solidFill>
              </a:rPr>
              <a:t>по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азбучен числен </a:t>
            </a:r>
            <a:r>
              <a:rPr lang="bg-BG" sz="2000" b="1" dirty="0">
                <a:solidFill>
                  <a:schemeClr val="bg2"/>
                </a:solidFill>
              </a:rPr>
              <a:t>ред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C6A8EF3E-9066-C6D6-D85F-3305F4D42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3353" y="3485574"/>
            <a:ext cx="3187092" cy="753729"/>
          </a:xfrm>
          <a:prstGeom prst="wedgeRoundRectCallout">
            <a:avLst>
              <a:gd name="adj1" fmla="val -64188"/>
              <a:gd name="adj2" fmla="val 289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b="1" dirty="0">
                <a:solidFill>
                  <a:schemeClr val="bg2"/>
                </a:solidFill>
              </a:rPr>
              <a:t>Поствате </a:t>
            </a:r>
            <a:r>
              <a:rPr lang="bg-BG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най-необичайният</a:t>
            </a:r>
            <a:r>
              <a:rPr lang="bg-BG" b="1" dirty="0">
                <a:solidFill>
                  <a:schemeClr val="bg2"/>
                </a:solidFill>
              </a:rPr>
              <a:t> (</a:t>
            </a:r>
            <a:r>
              <a:rPr lang="bg-BG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изключителен</a:t>
            </a:r>
            <a:r>
              <a:rPr lang="bg-BG" b="1" dirty="0">
                <a:solidFill>
                  <a:schemeClr val="bg2"/>
                </a:solidFill>
              </a:rPr>
              <a:t>) случай </a:t>
            </a:r>
            <a:r>
              <a:rPr lang="bg-BG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последен</a:t>
            </a:r>
            <a:endParaRPr lang="en-US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01AD557D-62EC-8E7A-3D25-7C1485939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3046" y="4164956"/>
            <a:ext cx="2596484" cy="765252"/>
          </a:xfrm>
          <a:prstGeom prst="wedgeRoundRectCallout">
            <a:avLst>
              <a:gd name="adj1" fmla="val -66149"/>
              <a:gd name="adj2" fmla="val -507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Извлечете сложния израз в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различни методи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47FB7745-7CEA-9AB2-549F-E0E7213A7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3046" y="4164374"/>
            <a:ext cx="2596484" cy="765252"/>
          </a:xfrm>
          <a:prstGeom prst="wedgeRoundRectCallout">
            <a:avLst>
              <a:gd name="adj1" fmla="val 88734"/>
              <a:gd name="adj2" fmla="val -101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Извлечете сложния израз в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различни методи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03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770C60B8-AB7C-EB17-1344-AA7027BE015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Силна свързаност на отговорностите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слабо функционално обвързване </a:t>
            </a:r>
            <a:endParaRPr lang="en-US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E7C8D17E-B899-3F27-89EA-260D4335D4D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Качествени методи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75C3454-5230-FA55-09C8-6DDECBA3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47" y="603313"/>
            <a:ext cx="3704412" cy="38956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04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D6D75-CEEA-F60C-B972-3F1DAA207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82B4-78BD-A228-AA04-C7CEC957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Методите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са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важни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за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разработването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на</a:t>
            </a:r>
            <a:endParaRPr lang="en-US" b="1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Намаляват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сложността</a:t>
            </a:r>
            <a:endParaRPr lang="en-US" b="1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Разделяй и владей</a:t>
            </a:r>
            <a:endParaRPr lang="en-US" dirty="0"/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Сложните задача за разделени на </a:t>
            </a:r>
            <a:r>
              <a:rPr lang="bg-BG" b="1" dirty="0">
                <a:solidFill>
                  <a:schemeClr val="bg1"/>
                </a:solidFill>
              </a:rPr>
              <a:t>композиции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по-малки проблеми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Подобрява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четимостта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на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кода</a:t>
            </a:r>
            <a:endParaRPr lang="en-US" b="1" dirty="0"/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Малки</a:t>
            </a:r>
            <a:r>
              <a:rPr lang="en-US" dirty="0"/>
              <a:t> </a:t>
            </a:r>
            <a:r>
              <a:rPr lang="bg-BG" dirty="0"/>
              <a:t>методи</a:t>
            </a:r>
            <a:r>
              <a:rPr lang="en-US" dirty="0"/>
              <a:t> </a:t>
            </a:r>
            <a:r>
              <a:rPr lang="bg-BG" dirty="0"/>
              <a:t>с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добри</a:t>
            </a:r>
            <a:r>
              <a:rPr lang="en-US" dirty="0"/>
              <a:t> </a:t>
            </a:r>
            <a:r>
              <a:rPr lang="bg-BG" dirty="0"/>
              <a:t>имена</a:t>
            </a:r>
            <a:r>
              <a:rPr lang="en-US" dirty="0"/>
              <a:t> </a:t>
            </a:r>
            <a:br>
              <a:rPr lang="en-US" dirty="0"/>
            </a:br>
            <a:r>
              <a:rPr lang="bg-BG" dirty="0"/>
              <a:t>прави кода </a:t>
            </a:r>
            <a:r>
              <a:rPr lang="bg-BG" b="1" dirty="0">
                <a:solidFill>
                  <a:schemeClr val="bg1"/>
                </a:solidFill>
              </a:rPr>
              <a:t>самодокументиращ</a:t>
            </a:r>
            <a:r>
              <a:rPr lang="bg-BG" dirty="0"/>
              <a:t> се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Избягвайте</a:t>
            </a:r>
            <a:r>
              <a:rPr lang="bg-BG" b="1" dirty="0">
                <a:solidFill>
                  <a:schemeClr val="bg1"/>
                </a:solidFill>
              </a:rPr>
              <a:t> повтарянето на код</a:t>
            </a:r>
            <a:endParaRPr lang="en-US" b="1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Повтарянето на кода е </a:t>
            </a:r>
            <a:r>
              <a:rPr lang="bg-BG" b="1" dirty="0">
                <a:solidFill>
                  <a:schemeClr val="bg1"/>
                </a:solidFill>
              </a:rPr>
              <a:t>трудно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поддръжка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392B23-B5B4-7D04-D666-0EAE43FE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Защо се нуждаем от методи</a:t>
            </a:r>
            <a:r>
              <a:rPr lang="en-US" dirty="0"/>
              <a:t>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D671BD-C513-429E-887D-B49B2348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1" y="3789041"/>
            <a:ext cx="2896715" cy="289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89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80C850-2EB8-2BFE-DE67-9A4A14E16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AEA46-5571-AEB3-A2B2-135C811A8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bg-BG" sz="3200" dirty="0"/>
              <a:t>Методите трябва да </a:t>
            </a:r>
            <a:r>
              <a:rPr lang="bg-BG" sz="3200" b="1" dirty="0">
                <a:solidFill>
                  <a:schemeClr val="bg1"/>
                </a:solidFill>
              </a:rPr>
              <a:t>правят</a:t>
            </a:r>
            <a:r>
              <a:rPr lang="bg-BG" sz="3200" dirty="0"/>
              <a:t> това, което им </a:t>
            </a:r>
            <a:r>
              <a:rPr lang="bg-BG" sz="3200" b="1" dirty="0">
                <a:solidFill>
                  <a:schemeClr val="bg1"/>
                </a:solidFill>
              </a:rPr>
              <a:t>гласи името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6000"/>
              </a:spcBef>
            </a:pPr>
            <a:r>
              <a:rPr lang="bg-BG" sz="3200" dirty="0"/>
              <a:t>В случай на </a:t>
            </a:r>
            <a:r>
              <a:rPr lang="bg-BG" sz="3200" b="1" dirty="0">
                <a:solidFill>
                  <a:schemeClr val="bg1"/>
                </a:solidFill>
              </a:rPr>
              <a:t>грешен вход </a:t>
            </a:r>
            <a:r>
              <a:rPr lang="bg-BG" sz="3200" dirty="0"/>
              <a:t>или </a:t>
            </a:r>
            <a:r>
              <a:rPr lang="bg-BG" sz="3200" b="1" dirty="0">
                <a:solidFill>
                  <a:schemeClr val="bg1"/>
                </a:solidFill>
              </a:rPr>
              <a:t>грешки от програмистта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Трябва да се </a:t>
            </a:r>
            <a:r>
              <a:rPr lang="bg-BG" sz="3000" b="1" dirty="0">
                <a:solidFill>
                  <a:schemeClr val="bg1"/>
                </a:solidFill>
              </a:rPr>
              <a:t>върне грешка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dirty="0"/>
              <a:t>(</a:t>
            </a:r>
            <a:r>
              <a:rPr lang="bg-BG" sz="3000" dirty="0"/>
              <a:t>примерно</a:t>
            </a:r>
            <a:r>
              <a:rPr lang="en-US" sz="3000" dirty="0"/>
              <a:t> throw exception)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6E2C6-DB7E-F434-24B7-F6374F54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методи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F9F72F-320D-BF4E-2760-1DC246776247}"/>
                  </a:ext>
                </a:extLst>
              </p14:cNvPr>
              <p14:cNvContentPartPr/>
              <p14:nvPr/>
            </p14:nvContentPartPr>
            <p14:xfrm>
              <a:off x="8687456" y="4469121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F9F72F-320D-BF4E-2760-1DC2467762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78456" y="44601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5A5936-0C9C-D59B-2FFC-53195474B0A4}"/>
                  </a:ext>
                </a:extLst>
              </p14:cNvPr>
              <p14:cNvContentPartPr/>
              <p14:nvPr/>
            </p14:nvContentPartPr>
            <p14:xfrm>
              <a:off x="12130136" y="4403961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5A5936-0C9C-D59B-2FFC-53195474B0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21136" y="439496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5BC2E79-D668-3424-1F2C-74FB4131D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024" y="1933098"/>
            <a:ext cx="5399520" cy="25628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long Sum(int[] elements)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foreach (int element in elements)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   sum = sum + element;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81AF347-ED54-DD1A-0035-8B6C6382D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3988" y="1569585"/>
            <a:ext cx="1860508" cy="862548"/>
          </a:xfrm>
          <a:prstGeom prst="wedgeRoundRectCallout">
            <a:avLst>
              <a:gd name="adj1" fmla="val -30251"/>
              <a:gd name="adj2" fmla="val 105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dirty="0">
                <a:solidFill>
                  <a:schemeClr val="bg2"/>
                </a:solidFill>
              </a:rPr>
              <a:t>Няма странични ефекти</a:t>
            </a:r>
            <a:endParaRPr lang="en-US" sz="2000" b="1" noProof="1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4675D67A-045E-FC24-33C2-DC0C5F67F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9048" y="3814028"/>
            <a:ext cx="2536998" cy="759529"/>
          </a:xfrm>
          <a:prstGeom prst="wedgeRoundRectCallout">
            <a:avLst>
              <a:gd name="adj1" fmla="val -65902"/>
              <a:gd name="adj2" fmla="val -281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Работи правилно </a:t>
            </a:r>
            <a:r>
              <a:rPr lang="bg-BG" sz="2000" b="1" dirty="0">
                <a:solidFill>
                  <a:schemeClr val="bg2"/>
                </a:solidFill>
              </a:rPr>
              <a:t>във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всички случай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9252C9-2FBB-A138-90A6-5324E776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914577"/>
            <a:ext cx="539952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int Sum(int[] elements)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foreach (int element in elements)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sum = sum + element;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F7920A-FE74-7DC7-DAAF-301A57BE2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921" y="3717032"/>
            <a:ext cx="3649580" cy="856524"/>
          </a:xfrm>
          <a:prstGeom prst="wedgeRoundRectCallout">
            <a:avLst>
              <a:gd name="adj1" fmla="val -56840"/>
              <a:gd name="adj2" fmla="val 34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Какво ще стане ако съберем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2,000,000,000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+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2,000,000,000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78BBB678-E997-BC38-2B14-AA0D223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20" y="4830135"/>
            <a:ext cx="2736304" cy="357439"/>
          </a:xfrm>
          <a:prstGeom prst="wedgeRoundRectCallout">
            <a:avLst>
              <a:gd name="adj1" fmla="val -38389"/>
              <a:gd name="adj2" fmla="val -1243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Резултат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: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-294967296</a:t>
            </a:r>
          </a:p>
        </p:txBody>
      </p:sp>
    </p:spTree>
    <p:extLst>
      <p:ext uri="{BB962C8B-B14F-4D97-AF65-F5344CB8AC3E}">
        <p14:creationId xmlns:p14="http://schemas.microsoft.com/office/powerpoint/2010/main" val="23476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2" grpId="0" animBg="1"/>
      <p:bldP spid="9" grpId="0" animBg="1"/>
      <p:bldP spid="11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B405C-5AD9-47C7-93F9-E19932E64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3C739-793C-4C75-AAB6-CEE887EFD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3" y="1099070"/>
            <a:ext cx="11815018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Свързаност на отговорностите</a:t>
            </a:r>
            <a:r>
              <a:rPr lang="en-US" dirty="0"/>
              <a:t> </a:t>
            </a:r>
            <a:r>
              <a:rPr lang="bg-BG" dirty="0"/>
              <a:t>е степента, в която </a:t>
            </a:r>
            <a:r>
              <a:rPr lang="bg-BG" b="1" dirty="0">
                <a:solidFill>
                  <a:schemeClr val="bg1"/>
                </a:solidFill>
              </a:rPr>
              <a:t>елементите в модула си принадлежат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Модул с </a:t>
            </a:r>
            <a:r>
              <a:rPr lang="bg-BG" b="1" dirty="0">
                <a:solidFill>
                  <a:schemeClr val="bg1"/>
                </a:solidFill>
              </a:rPr>
              <a:t>висока свързаност </a:t>
            </a:r>
            <a:r>
              <a:rPr lang="bg-BG" dirty="0"/>
              <a:t>на отговорностите съдържа елементи, които са </a:t>
            </a:r>
            <a:r>
              <a:rPr lang="bg-BG" b="1" dirty="0">
                <a:solidFill>
                  <a:schemeClr val="bg1"/>
                </a:solidFill>
              </a:rPr>
              <a:t>тясно свързани </a:t>
            </a:r>
            <a:r>
              <a:rPr lang="bg-BG" dirty="0"/>
              <a:t>помежду си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Модул с </a:t>
            </a:r>
            <a:r>
              <a:rPr lang="bg-BG" b="1" dirty="0">
                <a:solidFill>
                  <a:schemeClr val="bg1"/>
                </a:solidFill>
              </a:rPr>
              <a:t>ниска свързаност </a:t>
            </a:r>
            <a:r>
              <a:rPr lang="bg-BG" dirty="0"/>
              <a:t>на отговорностите съдържа елементи, които са </a:t>
            </a:r>
            <a:r>
              <a:rPr lang="bg-BG" b="1" dirty="0">
                <a:solidFill>
                  <a:schemeClr val="bg1"/>
                </a:solidFill>
              </a:rPr>
              <a:t>разделени </a:t>
            </a:r>
            <a:r>
              <a:rPr lang="bg-BG" dirty="0"/>
              <a:t>помежду си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Методите трябва да имат </a:t>
            </a:r>
            <a:r>
              <a:rPr lang="bg-BG" b="1" dirty="0">
                <a:solidFill>
                  <a:schemeClr val="bg1"/>
                </a:solidFill>
              </a:rPr>
              <a:t>силна връзка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9908A9-6281-4EDA-A1C9-5583132D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Силна свързаност на отговорностите (</a:t>
            </a:r>
            <a:r>
              <a:rPr lang="en-US" dirty="0"/>
              <a:t>cohesion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F40028-E22C-44BC-430F-4B1C5B2B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4744958"/>
            <a:ext cx="4248472" cy="20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236CC-7C2D-489B-BEC4-328FC6091C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74B6E-DCEA-4973-AA12-89564CE69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Методите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трябва да имат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силна връзка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Трябва да решават </a:t>
            </a:r>
            <a:r>
              <a:rPr lang="bg-BG" b="1" dirty="0">
                <a:solidFill>
                  <a:schemeClr val="bg1"/>
                </a:solidFill>
              </a:rPr>
              <a:t>само една задача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dirty="0"/>
              <a:t>Трябва да има ясна </a:t>
            </a:r>
            <a:r>
              <a:rPr lang="ru-RU" b="1" dirty="0">
                <a:solidFill>
                  <a:schemeClr val="bg1"/>
                </a:solidFill>
              </a:rPr>
              <a:t>цел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Трудно е да се наименува метод, който извършва няколко операции на един път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09E9C-0637-4FB7-8B30-408F8FAF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Силна връзка в методите </a:t>
            </a:r>
            <a:r>
              <a:rPr lang="en-US" dirty="0"/>
              <a:t>– </a:t>
            </a:r>
            <a:r>
              <a:rPr lang="bg-BG" dirty="0"/>
              <a:t>примери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DD016-5D00-43AA-91F8-C5AAE2DC3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02" y="4321742"/>
            <a:ext cx="54568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Math.Sqrt(value) </a:t>
            </a:r>
            <a:r>
              <a:rPr lang="en-US" sz="20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 square root</a:t>
            </a:r>
          </a:p>
          <a:p>
            <a:endParaRPr lang="en-US" sz="20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char.IsLetterOrDigit(ch)</a:t>
            </a:r>
          </a:p>
          <a:p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string.Substring(str, startIndex, length)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7442A08A-567B-4214-91DF-C8012950B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880" y="6089137"/>
            <a:ext cx="4429193" cy="797119"/>
          </a:xfrm>
          <a:prstGeom prst="wedgeRoundRectCallout">
            <a:avLst>
              <a:gd name="adj1" fmla="val -39759"/>
              <a:gd name="adj2" fmla="val -6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Методът изпълнява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дефинирана операция </a:t>
            </a:r>
            <a:r>
              <a:rPr lang="bg-BG" sz="2000" b="1" dirty="0">
                <a:solidFill>
                  <a:schemeClr val="bg2"/>
                </a:solidFill>
              </a:rPr>
              <a:t>и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връща единичен резултат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DA205D54-BCC2-4B11-84EF-61235527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9" y="3696220"/>
            <a:ext cx="3185056" cy="625522"/>
          </a:xfrm>
          <a:prstGeom prst="wedgeRoundRectCallout">
            <a:avLst>
              <a:gd name="adj1" fmla="val 16502"/>
              <a:gd name="adj2" fmla="val 887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Без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външни зависимости </a:t>
            </a:r>
            <a:r>
              <a:rPr lang="bg-BG" sz="2000" b="1" dirty="0">
                <a:solidFill>
                  <a:schemeClr val="bg2"/>
                </a:solidFill>
              </a:rPr>
              <a:t>или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странични ефекти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A9CB2-EFA3-4F01-AEE6-EEA530B54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389" y="3674123"/>
            <a:ext cx="5196157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object ReadAll(int operationCode)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if (operationCode == 1) … </a:t>
            </a:r>
            <a:b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Прочети името на човек</a:t>
            </a:r>
            <a:endParaRPr lang="en-US" sz="20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else if (operationCode == 2) … </a:t>
            </a:r>
            <a:b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Прочети адреси</a:t>
            </a:r>
            <a:endParaRPr lang="en-US" sz="20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else if (operationCode == 3) … 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Прочети дата</a:t>
            </a:r>
            <a:endParaRPr lang="en-US" sz="20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…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98BF7CC6-6F1E-415B-AEE7-7938BD17D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700" y="2276872"/>
            <a:ext cx="3813464" cy="903078"/>
          </a:xfrm>
          <a:prstGeom prst="wedgeRoundRectCallout">
            <a:avLst>
              <a:gd name="adj1" fmla="val -46538"/>
              <a:gd name="adj2" fmla="val 1109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Извършва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различни операции </a:t>
            </a:r>
            <a:r>
              <a:rPr lang="bg-BG" sz="2000" b="1" dirty="0">
                <a:solidFill>
                  <a:schemeClr val="bg2"/>
                </a:solidFill>
              </a:rPr>
              <a:t>в зависимост от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входния параметър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2172B-F236-418A-B565-BD9FBDE8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Слабо функционално обвързване (</a:t>
            </a:r>
            <a:r>
              <a:rPr lang="en-US" dirty="0"/>
              <a:t>coupling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F55FF6-DA28-F9CD-9FEA-97EBFA9B5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Функционално обвързване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/>
              <a:t>е степента </a:t>
            </a:r>
            <a:r>
              <a:rPr lang="ru-RU" b="1" dirty="0">
                <a:solidFill>
                  <a:schemeClr val="bg1"/>
                </a:solidFill>
              </a:rPr>
              <a:t>на взаимозависимост </a:t>
            </a:r>
            <a:r>
              <a:rPr lang="ru-RU" dirty="0"/>
              <a:t>между</a:t>
            </a:r>
            <a:r>
              <a:rPr lang="ru-RU" b="1" dirty="0">
                <a:solidFill>
                  <a:schemeClr val="bg1"/>
                </a:solidFill>
              </a:rPr>
              <a:t> софтуерните модули</a:t>
            </a:r>
            <a:endParaRPr lang="en-US" b="1" i="0" dirty="0">
              <a:solidFill>
                <a:schemeClr val="bg1"/>
              </a:solidFill>
              <a:effectLst/>
            </a:endParaRPr>
          </a:p>
          <a:p>
            <a:pPr>
              <a:buClr>
                <a:schemeClr val="tx1"/>
              </a:buClr>
            </a:pPr>
            <a:r>
              <a:rPr lang="bg-BG" b="1" i="0" dirty="0">
                <a:solidFill>
                  <a:schemeClr val="bg1"/>
                </a:solidFill>
                <a:effectLst/>
              </a:rPr>
              <a:t>Слабото функционално </a:t>
            </a:r>
            <a:r>
              <a:rPr lang="bg-BG" dirty="0"/>
              <a:t>обвързване </a:t>
            </a:r>
            <a:r>
              <a:rPr lang="bg-BG" i="0" dirty="0">
                <a:effectLst/>
              </a:rPr>
              <a:t>се отнася до </a:t>
            </a:r>
            <a:r>
              <a:rPr lang="bg-BG" b="1" i="0" dirty="0">
                <a:solidFill>
                  <a:schemeClr val="bg1"/>
                </a:solidFill>
                <a:effectLst/>
              </a:rPr>
              <a:t>връзката между компонентите</a:t>
            </a:r>
            <a:endParaRPr lang="en-US" b="1" i="0" dirty="0">
              <a:solidFill>
                <a:schemeClr val="bg1"/>
              </a:solidFill>
              <a:effectLst/>
            </a:endParaRP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Осигурява гъвкавост</a:t>
            </a:r>
            <a:endParaRPr lang="en-US" b="1" i="0" dirty="0">
              <a:solidFill>
                <a:schemeClr val="bg1"/>
              </a:solidFill>
              <a:effectLst/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Повече</a:t>
            </a:r>
            <a:r>
              <a:rPr lang="en-US" b="0" i="0" dirty="0">
                <a:effectLst/>
              </a:rPr>
              <a:t> </a:t>
            </a:r>
            <a:r>
              <a:rPr lang="bg-BG" b="1" i="0" dirty="0">
                <a:solidFill>
                  <a:schemeClr val="bg1"/>
                </a:solidFill>
                <a:effectLst/>
              </a:rPr>
              <a:t>адаптивност</a:t>
            </a:r>
            <a:endParaRPr lang="en-US" b="1" i="0" dirty="0">
              <a:solidFill>
                <a:schemeClr val="bg1"/>
              </a:solidFill>
              <a:effectLst/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Силно функционално обвързване</a:t>
            </a:r>
            <a:br>
              <a:rPr lang="bg-BG" b="1" dirty="0"/>
            </a:br>
            <a:r>
              <a:rPr lang="en-US" b="1" dirty="0">
                <a:sym typeface="Wingdings" pitchFamily="2" charset="2"/>
              </a:rPr>
              <a:t>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спагети код</a:t>
            </a:r>
            <a:endParaRPr lang="en-US" b="0" i="0" dirty="0">
              <a:solidFill>
                <a:schemeClr val="bg1"/>
              </a:solidFill>
              <a:effectLst/>
            </a:endParaRP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Силната свързаност на отговорностите </a:t>
            </a:r>
            <a:r>
              <a:rPr lang="bg-BG" dirty="0"/>
              <a:t>е в</a:t>
            </a:r>
            <a:r>
              <a:rPr lang="bg-BG" b="1" dirty="0">
                <a:solidFill>
                  <a:schemeClr val="bg1"/>
                </a:solidFill>
              </a:rPr>
              <a:t> корелация </a:t>
            </a:r>
            <a:r>
              <a:rPr lang="bg-BG" dirty="0"/>
              <a:t>със слабо функционално </a:t>
            </a:r>
            <a:r>
              <a:rPr lang="bg-BG" b="1" dirty="0">
                <a:solidFill>
                  <a:schemeClr val="bg1"/>
                </a:solidFill>
              </a:rPr>
              <a:t>обвързване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BB2014-4376-A9CF-D2CF-ACC7247F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452" y="2780929"/>
            <a:ext cx="4737609" cy="266321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319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D9A43C-5EFF-8A1E-2F8F-D6F539176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41C5FF-8158-F32E-AC9C-BC6878FC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Разхлабена връзка </a:t>
            </a:r>
            <a:r>
              <a:rPr lang="en-US" dirty="0"/>
              <a:t>– </a:t>
            </a:r>
            <a:r>
              <a:rPr lang="bg-BG" dirty="0"/>
              <a:t>примери</a:t>
            </a:r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30B0A3C-0283-25AA-6FAE-076596A4F73C}"/>
              </a:ext>
            </a:extLst>
          </p:cNvPr>
          <p:cNvSpPr txBox="1">
            <a:spLocks/>
          </p:cNvSpPr>
          <p:nvPr/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5935F0-F05A-7A62-2B00-3027EA426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59" y="1510363"/>
            <a:ext cx="5369378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class Sumator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int a, b;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int Sum()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return a + b;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Sumator sumator = 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 new Sumator() { a = 3, b = 5 };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Console.WriteLine(sumator.Sum());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DB46B2-2275-BAC8-8E97-A3C8F3BC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302" y="1185918"/>
            <a:ext cx="6484786" cy="5571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byte[] EncryptAES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	(byte[] inputData, byte[] secretKey)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MemoryStream inputStream = 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	new MemoryStream(inputData); 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MemoryStream outputStream = 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	new MemoryStream();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EncryptionUtils.EncryptAES(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inputStream, outputStream, secretKey);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byte[] encryptedData = 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	outputStream.ToArray();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return encryptedData;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9B3F4FA0-09E3-A176-BB4F-3A4DC5DB8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664" y="1038106"/>
            <a:ext cx="3326778" cy="1491265"/>
          </a:xfrm>
          <a:prstGeom prst="wedgeRoundRectCallout">
            <a:avLst>
              <a:gd name="adj1" fmla="val -54922"/>
              <a:gd name="adj2" fmla="val 254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Подаване 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параметри</a:t>
            </a:r>
            <a:r>
              <a:rPr lang="bg-BG" sz="2000" b="1" dirty="0">
                <a:solidFill>
                  <a:schemeClr val="bg2"/>
                </a:solidFill>
              </a:rPr>
              <a:t> чрез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класови полета</a:t>
            </a:r>
            <a:r>
              <a:rPr lang="en-US" sz="2000" b="1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типичен пример за силно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функционално обвързване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719E1574-50C6-21EC-026E-FBE7244B1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408" y="5846144"/>
            <a:ext cx="2880949" cy="911106"/>
          </a:xfrm>
          <a:prstGeom prst="wedgeRoundRectCallout">
            <a:avLst>
              <a:gd name="adj1" fmla="val -40023"/>
              <a:gd name="adj2" fmla="val -808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Не правете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това</a:t>
            </a:r>
            <a:r>
              <a:rPr lang="bg-BG" sz="2000" b="1" dirty="0">
                <a:solidFill>
                  <a:schemeClr val="bg2"/>
                </a:solidFill>
              </a:rPr>
              <a:t>, освен ако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нямате добра причина</a:t>
            </a:r>
            <a:r>
              <a:rPr lang="bg-BG" sz="2000" b="1" dirty="0">
                <a:solidFill>
                  <a:schemeClr val="bg2"/>
                </a:solidFill>
              </a:rPr>
              <a:t>!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55215E86-C29F-F2EA-03B7-9C92E060E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376" y="5441414"/>
            <a:ext cx="2587432" cy="1290900"/>
          </a:xfrm>
          <a:prstGeom prst="wedgeRoundRectCallout">
            <a:avLst>
              <a:gd name="adj1" fmla="val -61705"/>
              <a:gd name="adj2" fmla="val -355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b="1" dirty="0">
                <a:solidFill>
                  <a:schemeClr val="bg2"/>
                </a:solidFill>
              </a:rPr>
              <a:t>За да редуцирате </a:t>
            </a:r>
            <a:r>
              <a:rPr lang="en-US" b="1" dirty="0">
                <a:solidFill>
                  <a:schemeClr val="bg2"/>
                </a:solidFill>
              </a:rPr>
              <a:t>coupling</a:t>
            </a:r>
            <a:r>
              <a:rPr lang="bg-BG" b="1" dirty="0">
                <a:solidFill>
                  <a:schemeClr val="bg2"/>
                </a:solidFill>
              </a:rPr>
              <a:t>, можете да създадете помощни класове</a:t>
            </a:r>
            <a:endParaRPr lang="en-US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E21354EC-0866-368D-566B-38F92A9CA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256" y="1139168"/>
            <a:ext cx="2808312" cy="489633"/>
          </a:xfrm>
          <a:prstGeom prst="wedgeRoundRectCallout">
            <a:avLst>
              <a:gd name="adj1" fmla="val 11226"/>
              <a:gd name="adj2" fmla="val 223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2000" b="1" dirty="0">
                <a:solidFill>
                  <a:schemeClr val="bg2"/>
                </a:solidFill>
              </a:rPr>
              <a:t>Скрийте сложната логика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CE561455-5E0E-E40F-E1E6-A97773D29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0130" y="3284985"/>
            <a:ext cx="1977679" cy="1063701"/>
          </a:xfrm>
          <a:prstGeom prst="wedgeRoundRectCallout">
            <a:avLst>
              <a:gd name="adj1" fmla="val -87855"/>
              <a:gd name="adj2" fmla="val -125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000" b="1" dirty="0">
                <a:solidFill>
                  <a:schemeClr val="bg2"/>
                </a:solidFill>
              </a:rPr>
              <a:t>Осигуряте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прост</a:t>
            </a:r>
            <a:r>
              <a:rPr lang="ru-RU" sz="2000" b="1" dirty="0">
                <a:solidFill>
                  <a:schemeClr val="bg2"/>
                </a:solidFill>
              </a:rPr>
              <a:t> и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ясен</a:t>
            </a:r>
            <a:r>
              <a:rPr lang="ru-RU" sz="2000" b="1" dirty="0">
                <a:solidFill>
                  <a:schemeClr val="bg2"/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интерфейс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18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3220B925-9011-36C0-13F4-2AB0A1893DC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Най-добра практика в обектно ориентираното програмиране</a:t>
            </a:r>
            <a:endParaRPr lang="en-US" sz="4000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87A39C3D-A7E2-8349-7F26-CDEE7A5C7CD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Качествени класове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53CA7436-E069-7B7C-8377-E8914D83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701" y="404664"/>
            <a:ext cx="4628598" cy="410445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168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B0A26-38DA-59B6-F2F9-8F8FE7C1D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5F7D1-5242-DEA3-D65D-14CD306451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0" i="0" dirty="0">
                <a:effectLst/>
              </a:rPr>
              <a:t>Когато </a:t>
            </a:r>
            <a:r>
              <a:rPr lang="bg-BG" b="1" i="0" dirty="0">
                <a:solidFill>
                  <a:schemeClr val="bg1"/>
                </a:solidFill>
                <a:effectLst/>
              </a:rPr>
              <a:t>създавате качествен клас</a:t>
            </a:r>
            <a:r>
              <a:rPr lang="bg-BG" b="0" i="0" dirty="0">
                <a:effectLst/>
              </a:rPr>
              <a:t>, трябва да следвате основните правила, които </a:t>
            </a:r>
            <a:r>
              <a:rPr lang="ru-RU" b="0" i="0" dirty="0">
                <a:effectLst/>
              </a:rPr>
              <a:t>произтичат от четирите основни </a:t>
            </a:r>
            <a:r>
              <a:rPr lang="ru-RU" b="1" i="0" dirty="0">
                <a:solidFill>
                  <a:schemeClr val="bg1"/>
                </a:solidFill>
                <a:effectLst/>
              </a:rPr>
              <a:t>OOP принципа</a:t>
            </a:r>
            <a:r>
              <a:rPr lang="bg-BG" b="1" i="0" dirty="0">
                <a:effectLst/>
              </a:rPr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CBB209-E60B-2B85-6D47-2C608F56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Чисто написани класове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3C6D2-B0B8-31D1-3A92-AAC2945E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509" y="4998465"/>
            <a:ext cx="2372056" cy="1314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CC0AE4-054F-C605-E19D-63B984A23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264" y="2759028"/>
            <a:ext cx="2381582" cy="1247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9A7B81-CF1B-A9A1-5F26-203D4C128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387" y="2739974"/>
            <a:ext cx="2381582" cy="1267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CEEDD1-D7CD-5169-8DA6-8F76286A6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492" y="4939593"/>
            <a:ext cx="2362530" cy="1257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38E1E6-E207-F5FF-643B-A70F0B953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873" y="3645024"/>
            <a:ext cx="2124371" cy="174331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A8C420-4781-4A9E-CBB6-D4B8C1E5BB4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559847" y="3383003"/>
            <a:ext cx="1740813" cy="744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948523-689B-7C83-B0C3-7CB239041BD5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451566" y="5135291"/>
            <a:ext cx="952557" cy="52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DAE992-FFFE-03C7-4382-6F909B83C154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740820" y="4939592"/>
            <a:ext cx="1356673" cy="628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A3DCD8-9555-8DFC-AE1D-F4189F5FE762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596803" y="3373476"/>
            <a:ext cx="828584" cy="61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5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Чисто написания програмен код </a:t>
            </a:r>
            <a:r>
              <a:rPr lang="bg-BG" sz="3400" dirty="0"/>
              <a:t>има</a:t>
            </a:r>
            <a:r>
              <a:rPr lang="en-US" sz="3400" dirty="0"/>
              <a:t>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Силна свързаност </a:t>
            </a:r>
            <a:r>
              <a:rPr lang="bg-BG" dirty="0"/>
              <a:t>във</a:t>
            </a:r>
            <a:r>
              <a:rPr lang="en-US" dirty="0"/>
              <a:t> </a:t>
            </a:r>
            <a:r>
              <a:rPr lang="bg-BG" dirty="0"/>
              <a:t>всички нива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модули</a:t>
            </a:r>
            <a:r>
              <a:rPr lang="en-US" dirty="0"/>
              <a:t>,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en-US" dirty="0"/>
              <a:t>, </a:t>
            </a:r>
            <a:r>
              <a:rPr lang="bg-BG" b="1" dirty="0">
                <a:solidFill>
                  <a:schemeClr val="bg1"/>
                </a:solidFill>
              </a:rPr>
              <a:t>методи</a:t>
            </a:r>
            <a:r>
              <a:rPr lang="bg-BG" dirty="0"/>
              <a:t> и т.н</a:t>
            </a:r>
            <a:r>
              <a:rPr lang="en-US" dirty="0"/>
              <a:t>.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Един елемент </a:t>
            </a:r>
            <a:r>
              <a:rPr lang="bg-BG" sz="3000" dirty="0"/>
              <a:t>е отговорен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една задача</a:t>
            </a:r>
            <a:endParaRPr lang="en-US" sz="30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Слаба връзка </a:t>
            </a:r>
            <a:r>
              <a:rPr lang="bg-BG" dirty="0"/>
              <a:t>между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модули</a:t>
            </a:r>
            <a:r>
              <a:rPr lang="en-US" dirty="0"/>
              <a:t>,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en-US" dirty="0"/>
              <a:t>, </a:t>
            </a:r>
            <a:r>
              <a:rPr lang="bg-BG" b="1" dirty="0">
                <a:solidFill>
                  <a:schemeClr val="bg1"/>
                </a:solidFill>
              </a:rPr>
              <a:t>методи</a:t>
            </a:r>
            <a:r>
              <a:rPr lang="en-US" dirty="0"/>
              <a:t> </a:t>
            </a:r>
            <a:r>
              <a:rPr lang="bg-BG" dirty="0"/>
              <a:t>и т.н</a:t>
            </a:r>
            <a:r>
              <a:rPr lang="en-US" dirty="0"/>
              <a:t>.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sz="3000" dirty="0"/>
              <a:t>Всички елементи са </a:t>
            </a:r>
            <a:r>
              <a:rPr lang="bg-BG" sz="3000" b="1" dirty="0">
                <a:solidFill>
                  <a:schemeClr val="bg1"/>
                </a:solidFill>
              </a:rPr>
              <a:t>независими</a:t>
            </a:r>
            <a:r>
              <a:rPr lang="bg-BG" sz="3000" dirty="0"/>
              <a:t> един от друг</a:t>
            </a:r>
            <a:endParaRPr lang="en-US" sz="30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Добре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форматиран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Добри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имена</a:t>
            </a:r>
            <a:r>
              <a:rPr lang="en-US" dirty="0"/>
              <a:t> </a:t>
            </a:r>
            <a:r>
              <a:rPr lang="bg-BG" dirty="0"/>
              <a:t>на класовете, методите, променливите и т.н.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Стил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на самодокументиращ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Какво е качествен код (2)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EE0E788-5617-4316-4389-4111B8746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4" name="Picture 2" descr="http://dontgetstuck.net/wp-content/uploads/2012/06/Supply-Chain.png">
            <a:extLst>
              <a:ext uri="{FF2B5EF4-FFF2-40B4-BE49-F238E27FC236}">
                <a16:creationId xmlns:a16="http://schemas.microsoft.com/office/drawing/2014/main" id="{05FF9495-3F9B-3CFF-19DB-BD59C1F2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3" y="3446693"/>
            <a:ext cx="2253789" cy="22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5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343AA-6886-484E-924F-11B08313C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79CCE-2278-4C42-A5DC-B65C73A6F0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1736707" cy="556112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Абстракция</a:t>
            </a:r>
            <a:endParaRPr lang="en-US" sz="3000" b="1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</a:pPr>
            <a:r>
              <a:rPr lang="ru-RU" dirty="0"/>
              <a:t>Абстракцията е представянето на съществените </a:t>
            </a:r>
            <a:r>
              <a:rPr lang="ru-RU" b="1" dirty="0">
                <a:solidFill>
                  <a:schemeClr val="bg1"/>
                </a:solidFill>
              </a:rPr>
              <a:t>характеристики</a:t>
            </a:r>
            <a:r>
              <a:rPr lang="ru-RU" dirty="0"/>
              <a:t>, без да се представят </a:t>
            </a:r>
            <a:r>
              <a:rPr lang="ru-RU" b="1" dirty="0">
                <a:solidFill>
                  <a:schemeClr val="bg1"/>
                </a:solidFill>
              </a:rPr>
              <a:t>детайлите във фона</a:t>
            </a:r>
            <a:r>
              <a:rPr lang="ru-RU" dirty="0"/>
              <a:t>.</a:t>
            </a:r>
            <a:endParaRPr lang="bg-BG" sz="3000" dirty="0"/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Капсулиране</a:t>
            </a:r>
            <a:endParaRPr lang="en-US" sz="3000" b="1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bg-BG" sz="3000" dirty="0"/>
              <a:t>Обединява на кода и данните в </a:t>
            </a:r>
            <a:r>
              <a:rPr lang="bg-BG" sz="3000" b="1" dirty="0">
                <a:solidFill>
                  <a:schemeClr val="bg1"/>
                </a:solidFill>
              </a:rPr>
              <a:t>едно цяло 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Наследяване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</a:pPr>
            <a:r>
              <a:rPr lang="bg-BG" sz="3000" dirty="0"/>
              <a:t>Когато </a:t>
            </a:r>
            <a:r>
              <a:rPr lang="bg-BG" sz="3000" b="1" dirty="0">
                <a:solidFill>
                  <a:schemeClr val="bg1"/>
                </a:solidFill>
              </a:rPr>
              <a:t>класът</a:t>
            </a:r>
            <a:r>
              <a:rPr lang="bg-BG" sz="3000" dirty="0"/>
              <a:t> съдържа </a:t>
            </a:r>
            <a:r>
              <a:rPr lang="bg-BG" sz="3000" b="1" dirty="0">
                <a:solidFill>
                  <a:schemeClr val="bg1"/>
                </a:solidFill>
              </a:rPr>
              <a:t>свойство</a:t>
            </a:r>
            <a:r>
              <a:rPr lang="bg-BG" sz="3000" dirty="0"/>
              <a:t> на</a:t>
            </a:r>
            <a:br>
              <a:rPr lang="bg-BG" sz="3000" dirty="0"/>
            </a:br>
            <a:r>
              <a:rPr lang="bg-BG" sz="3000" b="1" dirty="0">
                <a:solidFill>
                  <a:schemeClr val="bg1"/>
                </a:solidFill>
              </a:rPr>
              <a:t>друг клас</a:t>
            </a:r>
            <a:r>
              <a:rPr lang="bg-BG" sz="3000" dirty="0"/>
              <a:t>, се нарича </a:t>
            </a:r>
            <a:r>
              <a:rPr lang="bg-BG" sz="3000" b="1" dirty="0">
                <a:solidFill>
                  <a:schemeClr val="bg1"/>
                </a:solidFill>
              </a:rPr>
              <a:t>наследяване</a:t>
            </a:r>
          </a:p>
          <a:p>
            <a:pPr algn="l">
              <a:lnSpc>
                <a:spcPct val="8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Полиморфизъм</a:t>
            </a:r>
            <a:endParaRPr lang="en-US" sz="3000" b="1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</a:pPr>
            <a:r>
              <a:rPr lang="bg-BG" sz="3000" dirty="0"/>
              <a:t>Способността на един </a:t>
            </a:r>
            <a:r>
              <a:rPr lang="bg-BG" sz="3000" b="1" dirty="0">
                <a:solidFill>
                  <a:schemeClr val="bg1"/>
                </a:solidFill>
              </a:rPr>
              <a:t>обект</a:t>
            </a:r>
            <a:r>
              <a:rPr lang="bg-BG" sz="3000" dirty="0"/>
              <a:t> да приема </a:t>
            </a:r>
            <a:br>
              <a:rPr lang="bg-BG" sz="3000" dirty="0"/>
            </a:br>
            <a:r>
              <a:rPr lang="bg-BG" sz="3000" b="1" dirty="0">
                <a:solidFill>
                  <a:schemeClr val="bg1"/>
                </a:solidFill>
              </a:rPr>
              <a:t>различни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форми</a:t>
            </a:r>
          </a:p>
          <a:p>
            <a:pPr marL="447675" lvl="1" indent="0">
              <a:lnSpc>
                <a:spcPct val="80000"/>
              </a:lnSpc>
              <a:buNone/>
            </a:pP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1D0D52-6625-4885-B65C-99964CBD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</a:t>
            </a:r>
            <a:r>
              <a:rPr lang="bg-BG" dirty="0"/>
              <a:t>принципи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A3271-700B-4143-80A7-373B8828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03" y="2724385"/>
            <a:ext cx="4631658" cy="37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C70B9B-ECF4-70C6-0994-A6944B75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006064-ECFD-7DBC-5B5F-8A2DB01D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Абстракция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sz="4000" dirty="0"/>
              <a:t>Капсулиране</a:t>
            </a:r>
            <a:r>
              <a:rPr lang="en-US" dirty="0"/>
              <a:t> – </a:t>
            </a:r>
            <a:r>
              <a:rPr lang="bg-BG" dirty="0"/>
              <a:t>примери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36FDD-A4AD-7DA3-3E87-C80A955A1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31" y="1408546"/>
            <a:ext cx="5369378" cy="5063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abstract class MobilePhone 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abstract void Calling();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abstract void SendSMS();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Nokia2700: MobilePhone 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FMRadio();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MP3();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Camera();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BlackBerry: MobilePhone 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FMRadio();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MP3();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Camera();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Recording();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ReadAndSendEmails();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73EC76A6-3985-0E4E-FA91-1EB451352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678" y="1279543"/>
            <a:ext cx="1771823" cy="594388"/>
          </a:xfrm>
          <a:prstGeom prst="wedgeRoundRectCallout">
            <a:avLst>
              <a:gd name="adj1" fmla="val -57733"/>
              <a:gd name="adj2" fmla="val -59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Обект</a:t>
            </a:r>
            <a:r>
              <a:rPr lang="en-US" sz="2000" b="1" dirty="0">
                <a:solidFill>
                  <a:schemeClr val="bg2"/>
                </a:solidFill>
              </a:rPr>
              <a:t> Mobile Phone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CDBF2642-2C47-CA4E-114B-C0473C014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91" y="6164006"/>
            <a:ext cx="5112568" cy="693994"/>
          </a:xfrm>
          <a:prstGeom prst="wedgeRoundRectCallout">
            <a:avLst>
              <a:gd name="adj1" fmla="val -25132"/>
              <a:gd name="adj2" fmla="val -576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Абстрактна информация</a:t>
            </a:r>
            <a:r>
              <a:rPr lang="en-US" sz="2000" b="1" dirty="0">
                <a:solidFill>
                  <a:schemeClr val="bg2"/>
                </a:solidFill>
              </a:rPr>
              <a:t>(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necessary</a:t>
            </a:r>
            <a:r>
              <a:rPr lang="en-US" sz="2000" b="1" dirty="0">
                <a:solidFill>
                  <a:schemeClr val="bg2"/>
                </a:solidFill>
              </a:rPr>
              <a:t> and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common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information</a:t>
            </a:r>
            <a:r>
              <a:rPr lang="en-US" sz="2000" b="1" dirty="0">
                <a:solidFill>
                  <a:schemeClr val="bg2"/>
                </a:solidFill>
              </a:rPr>
              <a:t>) for the object "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Mobile Phone</a:t>
            </a:r>
            <a:r>
              <a:rPr lang="en-US" sz="2000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5EC7394-FE39-6E69-7A88-324136A7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610" y="3139982"/>
            <a:ext cx="2190399" cy="882653"/>
          </a:xfrm>
          <a:prstGeom prst="wedgeRoundRectCallout">
            <a:avLst>
              <a:gd name="adj1" fmla="val -60242"/>
              <a:gd name="adj2" fmla="val -612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обекта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наследяват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Mobile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Phone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6020A61A-67A9-A80F-A354-90E879A0D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610" y="3139982"/>
            <a:ext cx="2190399" cy="882653"/>
          </a:xfrm>
          <a:prstGeom prst="wedgeRoundRectCallout">
            <a:avLst>
              <a:gd name="adj1" fmla="val -67484"/>
              <a:gd name="adj2" fmla="val 793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обекта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наследяват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Mobile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Phone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CD1202-545C-B3E3-CE60-FD41E493F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681" y="1196949"/>
            <a:ext cx="5973654" cy="55867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public class Department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private string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public Department(string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noProof="1">
                <a:latin typeface="Consolas" panose="020B0609020204030204" pitchFamily="49" charset="0"/>
              </a:rPr>
              <a:t>this.DepartName</a:t>
            </a:r>
            <a:r>
              <a:rPr lang="en-US" sz="2000" b="1" dirty="0">
                <a:latin typeface="Consolas" panose="020B0609020204030204" pitchFamily="49" charset="0"/>
              </a:rPr>
              <a:t> =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public string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get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    return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set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   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 = value;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D91E6DCD-3DAE-E4EF-0D46-2C9863ED2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0487" y="1061148"/>
            <a:ext cx="2058220" cy="1031178"/>
          </a:xfrm>
          <a:prstGeom prst="wedgeRoundRectCallout">
            <a:avLst>
              <a:gd name="adj1" fmla="val -66795"/>
              <a:gd name="adj2" fmla="val 213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Капсулиране </a:t>
            </a:r>
            <a:r>
              <a:rPr lang="ru-RU" sz="2000" b="1" dirty="0">
                <a:solidFill>
                  <a:schemeClr val="bg2"/>
                </a:solidFill>
              </a:rPr>
              <a:t>чрез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използване </a:t>
            </a:r>
            <a:r>
              <a:rPr lang="ru-RU" sz="2000" b="1" dirty="0">
                <a:solidFill>
                  <a:schemeClr val="bg2"/>
                </a:solidFill>
              </a:rPr>
              <a:t>на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свойства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6E01153B-0491-9623-61AC-7AB016B33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480" y="4347853"/>
            <a:ext cx="2190399" cy="996647"/>
          </a:xfrm>
          <a:prstGeom prst="wedgeRoundRectCallout">
            <a:avLst>
              <a:gd name="adj1" fmla="val 52048"/>
              <a:gd name="adj2" fmla="val -873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Свойството има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два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accessor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-а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и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set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E81B7A55-100C-1356-4D0D-A3D3D3442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7522" y="3875122"/>
            <a:ext cx="3200290" cy="620542"/>
          </a:xfrm>
          <a:prstGeom prst="wedgeRoundRectCallout">
            <a:avLst>
              <a:gd name="adj1" fmla="val -51163"/>
              <a:gd name="adj2" fmla="val 732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</a:t>
            </a:r>
            <a:r>
              <a:rPr lang="en-US" sz="2000" b="1" dirty="0">
                <a:solidFill>
                  <a:schemeClr val="bg2"/>
                </a:solidFill>
              </a:rPr>
              <a:t> accessor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връща стойността </a:t>
            </a:r>
            <a:r>
              <a:rPr lang="bg-BG" sz="2000" b="1" dirty="0">
                <a:solidFill>
                  <a:schemeClr val="bg2"/>
                </a:solidFill>
              </a:rPr>
              <a:t>на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свойството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DEEED1BD-90DB-999D-4712-EBB70B5C8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153" y="6088016"/>
            <a:ext cx="3321237" cy="691668"/>
          </a:xfrm>
          <a:prstGeom prst="wedgeRoundRectCallout">
            <a:avLst>
              <a:gd name="adj1" fmla="val -9867"/>
              <a:gd name="adj2" fmla="val -730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set</a:t>
            </a:r>
            <a:r>
              <a:rPr lang="en-US" sz="2000" b="1" dirty="0">
                <a:solidFill>
                  <a:schemeClr val="bg2"/>
                </a:solidFill>
              </a:rPr>
              <a:t> accessor </a:t>
            </a:r>
            <a:r>
              <a:rPr lang="bg-BG" sz="2000" b="1" dirty="0">
                <a:solidFill>
                  <a:schemeClr val="bg2"/>
                </a:solidFill>
              </a:rPr>
              <a:t>слага стойност 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свойството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4BA2D2-B5B7-4DA7-A36B-16BA0CCDF50D}"/>
              </a:ext>
            </a:extLst>
          </p:cNvPr>
          <p:cNvCxnSpPr/>
          <p:nvPr/>
        </p:nvCxnSpPr>
        <p:spPr>
          <a:xfrm flipH="1">
            <a:off x="1686315" y="782560"/>
            <a:ext cx="288032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652919-4332-48CC-A1A2-D9B4D1DF10E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088188" y="983405"/>
            <a:ext cx="1511868" cy="174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0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E02CA-AE69-688F-7268-C77A702B4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1F2BAD-0B32-0F4B-2D19-5927ED1E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Полиморфизъм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sz="4000" dirty="0"/>
              <a:t>интерфейс</a:t>
            </a:r>
            <a:r>
              <a:rPr lang="en-US" dirty="0"/>
              <a:t> – </a:t>
            </a:r>
            <a:r>
              <a:rPr lang="bg-BG" dirty="0"/>
              <a:t>примери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037CB4-0650-973E-3694-ABCA20D08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433" y="1610912"/>
            <a:ext cx="7019222" cy="5193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class Animal  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public virtual void </a:t>
            </a:r>
            <a:r>
              <a:rPr lang="en-US" b="1" noProof="1">
                <a:latin typeface="Consolas" panose="020B0609020204030204" pitchFamily="49" charset="0"/>
              </a:rPr>
              <a:t>AnimalSound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("The animal makes a sound");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class Pig : Animal  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public override void </a:t>
            </a:r>
            <a:r>
              <a:rPr lang="en-US" b="1" noProof="1">
                <a:latin typeface="Consolas" panose="020B0609020204030204" pitchFamily="49" charset="0"/>
              </a:rPr>
              <a:t>AnimalSound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("The pig says: wee wee");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class Dog : Animal   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public override void </a:t>
            </a:r>
            <a:r>
              <a:rPr lang="en-US" b="1" noProof="1">
                <a:latin typeface="Consolas" panose="020B0609020204030204" pitchFamily="49" charset="0"/>
              </a:rPr>
              <a:t>AnimalSound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("The dog says: bow wow");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D93728E7-7C6C-FF55-41A7-4F3CF2C06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049" y="1438863"/>
            <a:ext cx="4870277" cy="447594"/>
          </a:xfrm>
          <a:prstGeom prst="wedgeRoundRectCallout">
            <a:avLst>
              <a:gd name="adj1" fmla="val -35387"/>
              <a:gd name="adj2" fmla="val 828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Повторно </a:t>
            </a:r>
            <a:r>
              <a:rPr lang="bg-BG" sz="2000" b="1" dirty="0">
                <a:solidFill>
                  <a:schemeClr val="bg2"/>
                </a:solidFill>
              </a:rPr>
              <a:t>използване на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обект</a:t>
            </a:r>
            <a:r>
              <a:rPr lang="en-US" sz="2000" b="1" dirty="0">
                <a:solidFill>
                  <a:schemeClr val="bg2"/>
                </a:solidFill>
              </a:rPr>
              <a:t>: </a:t>
            </a:r>
            <a:r>
              <a:rPr lang="bg-BG" sz="2000" b="1" dirty="0">
                <a:solidFill>
                  <a:schemeClr val="bg2"/>
                </a:solidFill>
              </a:rPr>
              <a:t>наследство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0759709-81C0-F890-8E30-2BB0B71E4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2903899"/>
            <a:ext cx="3826402" cy="898522"/>
          </a:xfrm>
          <a:prstGeom prst="wedgeRoundRectCallout">
            <a:avLst>
              <a:gd name="adj1" fmla="val -100251"/>
              <a:gd name="adj2" fmla="val 257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Класа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Pig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включва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свойства и методи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класа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Animal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D2051615-5B4E-3300-AB7E-321D5760C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42" y="2727422"/>
            <a:ext cx="2451590" cy="625739"/>
          </a:xfrm>
          <a:prstGeom prst="wedgeRoundRectCallout">
            <a:avLst>
              <a:gd name="adj1" fmla="val 69657"/>
              <a:gd name="adj2" fmla="val -1139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Класа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Animal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има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виртуален метод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C6C7F259-EBB6-30C8-77D6-7630A7067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289" y="4653136"/>
            <a:ext cx="3744416" cy="898522"/>
          </a:xfrm>
          <a:prstGeom prst="wedgeRoundRectCallout">
            <a:avLst>
              <a:gd name="adj1" fmla="val -111389"/>
              <a:gd name="adj2" fmla="val 236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Класа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включва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свойства и методи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класа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Animal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B43CE158-388E-BED4-C0A6-96AEAA6FF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05" y="1483424"/>
            <a:ext cx="2787216" cy="722978"/>
          </a:xfrm>
          <a:prstGeom prst="wedgeRoundRectCallout">
            <a:avLst>
              <a:gd name="adj1" fmla="val 19161"/>
              <a:gd name="adj2" fmla="val -209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Едно име</a:t>
            </a:r>
            <a:r>
              <a:rPr lang="en-US" sz="2000" b="1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много форми</a:t>
            </a:r>
            <a:r>
              <a:rPr lang="en-US" sz="2000" b="1" dirty="0">
                <a:solidFill>
                  <a:schemeClr val="bg2"/>
                </a:solidFill>
              </a:rPr>
              <a:t>: </a:t>
            </a:r>
            <a:r>
              <a:rPr lang="bg-BG" sz="2000" b="1" dirty="0">
                <a:solidFill>
                  <a:schemeClr val="bg2"/>
                </a:solidFill>
              </a:rPr>
              <a:t>полиморфизъм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63BB0217-15B8-4EE4-5D13-E23343926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9" y="4077072"/>
            <a:ext cx="2874842" cy="1297504"/>
          </a:xfrm>
          <a:prstGeom prst="wedgeRoundRectCallout">
            <a:avLst>
              <a:gd name="adj1" fmla="val 69083"/>
              <a:gd name="adj2" fmla="val -638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Класовете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Pig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и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ru-RU" sz="2000" b="1" dirty="0">
                <a:solidFill>
                  <a:schemeClr val="bg2"/>
                </a:solidFill>
              </a:rPr>
              <a:t>наследяват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класа Animal </a:t>
            </a:r>
            <a:r>
              <a:rPr lang="ru-RU" sz="2000" b="1" dirty="0">
                <a:solidFill>
                  <a:schemeClr val="bg2"/>
                </a:solidFill>
              </a:rPr>
              <a:t>и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могат да </a:t>
            </a:r>
            <a:r>
              <a:rPr lang="ru-RU" sz="2000" b="1" dirty="0">
                <a:solidFill>
                  <a:schemeClr val="bg2"/>
                </a:solidFill>
              </a:rPr>
              <a:t>заменят неговия виртуален метод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2AEA01EE-B229-1042-763E-E04C8565E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12" y="5755948"/>
            <a:ext cx="1982913" cy="708086"/>
          </a:xfrm>
          <a:prstGeom prst="wedgeRoundRectCallout">
            <a:avLst>
              <a:gd name="adj1" fmla="val -619"/>
              <a:gd name="adj2" fmla="val -1214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Много форми </a:t>
            </a:r>
            <a:r>
              <a:rPr lang="bg-BG" sz="2000" b="1" dirty="0">
                <a:solidFill>
                  <a:schemeClr val="bg2"/>
                </a:solidFill>
              </a:rPr>
              <a:t>на един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обект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ADCA3B9F-6351-39EA-D4C5-003A9B96A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9" y="4078482"/>
            <a:ext cx="2874842" cy="1296095"/>
          </a:xfrm>
          <a:prstGeom prst="wedgeRoundRectCallout">
            <a:avLst>
              <a:gd name="adj1" fmla="val 65837"/>
              <a:gd name="adj2" fmla="val 97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Класовете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Pig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и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ru-RU" sz="2000" b="1" dirty="0">
                <a:solidFill>
                  <a:schemeClr val="bg2"/>
                </a:solidFill>
              </a:rPr>
              <a:t>наследяват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класа Animal </a:t>
            </a:r>
            <a:r>
              <a:rPr lang="ru-RU" sz="2000" b="1" dirty="0">
                <a:solidFill>
                  <a:schemeClr val="bg2"/>
                </a:solidFill>
              </a:rPr>
              <a:t>и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могат да </a:t>
            </a:r>
            <a:r>
              <a:rPr lang="ru-RU" sz="2000" b="1" dirty="0">
                <a:solidFill>
                  <a:schemeClr val="bg2"/>
                </a:solidFill>
              </a:rPr>
              <a:t>заменят неговия виртуален метод</a:t>
            </a:r>
            <a:endParaRPr lang="en-US" sz="2000" b="1" dirty="0">
              <a:solidFill>
                <a:schemeClr val="bg2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54BDB3-3799-4ED1-B873-6B47510554DB}"/>
              </a:ext>
            </a:extLst>
          </p:cNvPr>
          <p:cNvCxnSpPr/>
          <p:nvPr/>
        </p:nvCxnSpPr>
        <p:spPr>
          <a:xfrm flipH="1">
            <a:off x="1919537" y="862798"/>
            <a:ext cx="288032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91CA8B-264A-45DE-9946-F51B75A1AF45}"/>
              </a:ext>
            </a:extLst>
          </p:cNvPr>
          <p:cNvCxnSpPr>
            <a:cxnSpLocks/>
          </p:cNvCxnSpPr>
          <p:nvPr/>
        </p:nvCxnSpPr>
        <p:spPr>
          <a:xfrm>
            <a:off x="6672064" y="862799"/>
            <a:ext cx="540000" cy="620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CBC1046D-4CAD-2054-469C-EECF40A7AAC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Кога и как работи преработване</a:t>
            </a:r>
            <a:r>
              <a:rPr lang="en-US" dirty="0"/>
              <a:t>?</a:t>
            </a:r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98757E7-AFF2-F266-5888-ADD282DDC48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Преработване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4D4FA5E-EAB9-075B-D1BF-DCCBDEE9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1" y="332656"/>
            <a:ext cx="5427283" cy="417646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879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8C9A0-556B-11B2-89D3-C7134EF1AA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5EABE-6EC0-AC43-6E7A-544F0E9644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Процес, които </a:t>
            </a:r>
            <a:r>
              <a:rPr lang="bg-BG" b="1" dirty="0">
                <a:solidFill>
                  <a:schemeClr val="bg1"/>
                </a:solidFill>
              </a:rPr>
              <a:t>стъпка по стъпка </a:t>
            </a:r>
            <a:r>
              <a:rPr lang="bg-BG" dirty="0"/>
              <a:t>променя </a:t>
            </a:r>
            <a:r>
              <a:rPr lang="bg-BG" b="1" dirty="0">
                <a:solidFill>
                  <a:schemeClr val="bg1"/>
                </a:solidFill>
              </a:rPr>
              <a:t>лошия код </a:t>
            </a:r>
            <a:r>
              <a:rPr lang="bg-BG" dirty="0"/>
              <a:t>в </a:t>
            </a:r>
            <a:r>
              <a:rPr lang="bg-BG" b="1" dirty="0">
                <a:solidFill>
                  <a:schemeClr val="bg1"/>
                </a:solidFill>
              </a:rPr>
              <a:t>добър код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noProof="1">
                <a:cs typeface="Consolas" pitchFamily="49" charset="0"/>
              </a:rPr>
              <a:t>Без променяне на неговото външно поведение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Базирано на </a:t>
            </a: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refactoring patterns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bg-BG" dirty="0">
                <a:sym typeface="Wingdings" panose="05000000000000000000" pitchFamily="2" charset="2"/>
              </a:rPr>
              <a:t> добре познат метод за подобряване на кода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Защо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се нуждаем от </a:t>
            </a:r>
            <a:r>
              <a:rPr lang="bg-BG" b="1" dirty="0">
                <a:solidFill>
                  <a:schemeClr val="bg1"/>
                </a:solidFill>
              </a:rPr>
              <a:t>преработване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Кодът </a:t>
            </a:r>
            <a:r>
              <a:rPr lang="bg-BG" b="1" dirty="0">
                <a:solidFill>
                  <a:schemeClr val="bg1"/>
                </a:solidFill>
              </a:rPr>
              <a:t>постоянно се променя </a:t>
            </a:r>
            <a:r>
              <a:rPr lang="bg-BG" dirty="0"/>
              <a:t>и</a:t>
            </a:r>
            <a:br>
              <a:rPr lang="bg-BG" dirty="0"/>
            </a:br>
            <a:r>
              <a:rPr lang="bg-BG" dirty="0"/>
              <a:t>качеството му се </a:t>
            </a:r>
            <a:r>
              <a:rPr lang="bg-BG" b="1" dirty="0">
                <a:solidFill>
                  <a:schemeClr val="bg1"/>
                </a:solidFill>
              </a:rPr>
              <a:t>влошава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Изискванията </a:t>
            </a:r>
            <a:r>
              <a:rPr lang="bg-BG" dirty="0"/>
              <a:t>постоянно се променят</a:t>
            </a:r>
            <a:br>
              <a:rPr lang="bg-BG" b="1" dirty="0">
                <a:solidFill>
                  <a:schemeClr val="bg1"/>
                </a:solidFill>
              </a:rPr>
            </a:b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кодът </a:t>
            </a:r>
            <a:r>
              <a:rPr lang="bg-BG" dirty="0"/>
              <a:t>трябва да ги </a:t>
            </a:r>
            <a:r>
              <a:rPr lang="bg-BG" b="1" dirty="0">
                <a:solidFill>
                  <a:schemeClr val="bg1"/>
                </a:solidFill>
              </a:rPr>
              <a:t>следва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endParaRPr lang="en-US" noProof="1">
              <a:cs typeface="Consolas" pitchFamily="49" charset="0"/>
            </a:endParaRPr>
          </a:p>
          <a:p>
            <a:endParaRPr lang="bg-BG" b="1" noProof="1">
              <a:solidFill>
                <a:schemeClr val="tx1"/>
              </a:solidFill>
              <a:cs typeface="Consolas" pitchFamily="49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A3D1F7-DA87-64E8-98A9-6B00C414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2" y="97505"/>
            <a:ext cx="9720481" cy="807970"/>
          </a:xfrm>
        </p:spPr>
        <p:txBody>
          <a:bodyPr>
            <a:normAutofit/>
          </a:bodyPr>
          <a:lstStyle/>
          <a:p>
            <a:r>
              <a:rPr lang="bg-BG" sz="4000" dirty="0"/>
              <a:t>Какво е преработване на код</a:t>
            </a:r>
            <a:r>
              <a:rPr lang="en-US" sz="40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593BC-3981-C4FC-761C-C9240988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3717033"/>
            <a:ext cx="5464440" cy="25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83C83-5040-1C0A-0617-46B0B57EC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96517-3306-A071-6880-322FFF4220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Лошите </a:t>
            </a:r>
            <a:r>
              <a:rPr lang="bg-BG" dirty="0"/>
              <a:t>миризми в</a:t>
            </a:r>
            <a:r>
              <a:rPr lang="bg-BG" b="1" dirty="0">
                <a:solidFill>
                  <a:schemeClr val="bg1"/>
                </a:solidFill>
              </a:rPr>
              <a:t> кода </a:t>
            </a:r>
            <a:r>
              <a:rPr lang="bg-BG" dirty="0"/>
              <a:t>показват необходимост за </a:t>
            </a:r>
            <a:r>
              <a:rPr lang="bg-BG" b="1" dirty="0">
                <a:solidFill>
                  <a:schemeClr val="bg1"/>
                </a:solidFill>
              </a:rPr>
              <a:t>преработване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Преработване</a:t>
            </a:r>
            <a:r>
              <a:rPr lang="en-US" dirty="0"/>
              <a:t>: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Когато правим функцията по-лесна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Част </a:t>
            </a:r>
            <a:r>
              <a:rPr lang="bg-BG" dirty="0"/>
              <a:t>от процеса на поправяне на</a:t>
            </a:r>
            <a:r>
              <a:rPr lang="bg-BG" b="1" dirty="0">
                <a:solidFill>
                  <a:schemeClr val="bg1"/>
                </a:solidFill>
              </a:rPr>
              <a:t> бъгове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Когато</a:t>
            </a:r>
            <a:r>
              <a:rPr lang="bg-BG" b="1" dirty="0">
                <a:solidFill>
                  <a:schemeClr val="bg1"/>
                </a:solidFill>
              </a:rPr>
              <a:t> разглеждате </a:t>
            </a:r>
            <a:r>
              <a:rPr lang="bg-BG" dirty="0"/>
              <a:t>чужд</a:t>
            </a:r>
            <a:r>
              <a:rPr lang="bg-BG" b="1" dirty="0">
                <a:solidFill>
                  <a:schemeClr val="bg1"/>
                </a:solidFill>
              </a:rPr>
              <a:t> код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Когато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имате</a:t>
            </a:r>
            <a:r>
              <a:rPr lang="bg-BG" b="1" dirty="0">
                <a:solidFill>
                  <a:schemeClr val="bg1"/>
                </a:solidFill>
              </a:rPr>
              <a:t> технически дълг </a:t>
            </a:r>
            <a:r>
              <a:rPr lang="bg-BG" dirty="0"/>
              <a:t>(или някой проблемен код)</a:t>
            </a:r>
            <a:endParaRPr lang="en-US" dirty="0"/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Когато правите управлявано разработване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ru-RU" dirty="0"/>
              <a:t>Когато правите </a:t>
            </a:r>
            <a:r>
              <a:rPr lang="ru-RU" b="1" dirty="0">
                <a:solidFill>
                  <a:schemeClr val="bg1"/>
                </a:solidFill>
              </a:rPr>
              <a:t>разработка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управлявана</a:t>
            </a:r>
            <a:r>
              <a:rPr lang="ru-RU" dirty="0"/>
              <a:t> от </a:t>
            </a:r>
            <a:r>
              <a:rPr lang="ru-RU" b="1" dirty="0">
                <a:solidFill>
                  <a:schemeClr val="bg1"/>
                </a:solidFill>
              </a:rPr>
              <a:t>тестове</a:t>
            </a:r>
            <a:endParaRPr lang="bg-BG" b="1" dirty="0">
              <a:solidFill>
                <a:schemeClr val="bg1"/>
              </a:solidFill>
            </a:endParaRPr>
          </a:p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Компонентните тестове </a:t>
            </a:r>
            <a:r>
              <a:rPr lang="bg-BG" dirty="0"/>
              <a:t>гарантират,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че преработването не променя</a:t>
            </a:r>
            <a:r>
              <a:rPr lang="bg-BG" b="1" dirty="0">
                <a:solidFill>
                  <a:schemeClr val="bg1"/>
                </a:solidFill>
              </a:rPr>
              <a:t> поведението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718E58-5F62-D6EB-C1CC-3ED17EFA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Кога да преработваме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81D89-958B-BDFE-F8EA-53EE3718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754" y="1066669"/>
            <a:ext cx="3833375" cy="34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9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21076-7D0C-CFDB-1838-B8FA8DC22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ACFCE-4F78-D3C8-7A30-AAC248C33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Поддържайте го просто</a:t>
            </a:r>
            <a:r>
              <a:rPr lang="en-US" sz="3200" dirty="0"/>
              <a:t>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KISS </a:t>
            </a:r>
            <a:r>
              <a:rPr lang="bg-BG" sz="3200" dirty="0"/>
              <a:t>принцип</a:t>
            </a:r>
            <a:r>
              <a:rPr lang="en-US" sz="3200" dirty="0"/>
              <a:t>)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Избягвайте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повторението</a:t>
            </a:r>
            <a:r>
              <a:rPr lang="en-US" sz="3200" dirty="0"/>
              <a:t>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DRY </a:t>
            </a:r>
            <a:r>
              <a:rPr lang="en-US" sz="3200" dirty="0"/>
              <a:t>principle)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Направете го експресивно</a:t>
            </a:r>
            <a:br>
              <a:rPr lang="en-US" sz="3200" dirty="0"/>
            </a:br>
            <a:r>
              <a:rPr lang="en-US" sz="3200" dirty="0"/>
              <a:t>(</a:t>
            </a:r>
            <a:r>
              <a:rPr lang="bg-BG" sz="3200" dirty="0"/>
              <a:t>самодокументиращ се</a:t>
            </a:r>
            <a:r>
              <a:rPr lang="en-US" sz="3200" dirty="0"/>
              <a:t>, </a:t>
            </a:r>
            <a:r>
              <a:rPr lang="bg-BG" sz="3200" dirty="0"/>
              <a:t>коментари и</a:t>
            </a:r>
            <a:r>
              <a:rPr lang="en-US" sz="3200" dirty="0"/>
              <a:t> </a:t>
            </a:r>
            <a:r>
              <a:rPr lang="bg-BG" sz="3200" dirty="0"/>
              <a:t>т</a:t>
            </a:r>
            <a:r>
              <a:rPr lang="en-US" sz="3200" dirty="0"/>
              <a:t>.</a:t>
            </a:r>
            <a:r>
              <a:rPr lang="bg-BG" sz="3200" dirty="0"/>
              <a:t> н.</a:t>
            </a:r>
            <a:r>
              <a:rPr lang="en-US" sz="3200" dirty="0"/>
              <a:t>)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Намалете общия код</a:t>
            </a:r>
            <a:r>
              <a:rPr lang="en-US" sz="3200" dirty="0"/>
              <a:t>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KISS </a:t>
            </a:r>
            <a:r>
              <a:rPr lang="en-US" sz="3200" dirty="0"/>
              <a:t>principle)</a:t>
            </a:r>
          </a:p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Разделяйте отговорностите </a:t>
            </a:r>
            <a:r>
              <a:rPr lang="en-US" sz="3200" dirty="0"/>
              <a:t>(decoupling)</a:t>
            </a:r>
          </a:p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Подходящо ниво </a:t>
            </a:r>
            <a:r>
              <a:rPr lang="bg-BG" sz="3200" dirty="0"/>
              <a:t>за</a:t>
            </a:r>
            <a:r>
              <a:rPr lang="bg-BG" sz="3200" b="1" dirty="0">
                <a:solidFill>
                  <a:schemeClr val="bg1"/>
                </a:solidFill>
              </a:rPr>
              <a:t> абстракция</a:t>
            </a:r>
            <a:br>
              <a:rPr lang="en-US" sz="3200" dirty="0"/>
            </a:br>
            <a:r>
              <a:rPr lang="en-US" sz="3200" dirty="0"/>
              <a:t>(</a:t>
            </a:r>
            <a:r>
              <a:rPr lang="bg-BG" sz="3200" dirty="0"/>
              <a:t>работете чрез абстракция</a:t>
            </a:r>
            <a:r>
              <a:rPr lang="en-US" sz="3200" dirty="0"/>
              <a:t>)</a:t>
            </a:r>
          </a:p>
          <a:p>
            <a:pPr>
              <a:buClr>
                <a:schemeClr val="tx1"/>
              </a:buClr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Правило на бой скаутите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Оставете </a:t>
            </a:r>
            <a:r>
              <a:rPr lang="bg-BG" sz="3200" dirty="0"/>
              <a:t>си кода </a:t>
            </a:r>
            <a:r>
              <a:rPr lang="bg-BG" sz="3200" b="1" dirty="0">
                <a:solidFill>
                  <a:schemeClr val="bg1"/>
                </a:solidFill>
              </a:rPr>
              <a:t>по-добре </a:t>
            </a:r>
            <a:r>
              <a:rPr lang="bg-BG" sz="3200" dirty="0"/>
              <a:t>от колкото сте го </a:t>
            </a:r>
            <a:r>
              <a:rPr lang="bg-BG" sz="3200" b="1" dirty="0">
                <a:solidFill>
                  <a:schemeClr val="bg1"/>
                </a:solidFill>
              </a:rPr>
              <a:t>намерили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BE217C-50D9-8435-973D-FD81592B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Преработване</a:t>
            </a:r>
            <a:r>
              <a:rPr lang="en-US" dirty="0"/>
              <a:t>: </a:t>
            </a:r>
            <a:r>
              <a:rPr lang="bg-BG" dirty="0"/>
              <a:t>основни принципи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C2640-C296-0C8F-A6C5-B701F46E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749" y="1079688"/>
            <a:ext cx="2763975" cy="2160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F885D-451A-E269-6317-82CB5D2C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268" y="3061320"/>
            <a:ext cx="3167617" cy="33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7E56B-E8C0-D067-0271-09C655651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C1073-C46F-EACB-C64A-0AFD4E2CF8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Запазете </a:t>
            </a:r>
            <a:r>
              <a:rPr lang="bg-BG" dirty="0"/>
              <a:t>кода, с който </a:t>
            </a:r>
            <a:r>
              <a:rPr lang="bg-BG" b="1" dirty="0">
                <a:solidFill>
                  <a:schemeClr val="bg1"/>
                </a:solidFill>
              </a:rPr>
              <a:t>започвате</a:t>
            </a:r>
            <a:endParaRPr lang="en-US" b="1" dirty="0">
              <a:solidFill>
                <a:schemeClr val="bg1"/>
              </a:solidFill>
            </a:endParaRPr>
          </a:p>
          <a:p>
            <a:pPr marL="715963" lvl="1" indent="-3381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bg-BG" dirty="0"/>
              <a:t>Направете резервно копие на текущия код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bg-BG" dirty="0"/>
              <a:t>Добавете </a:t>
            </a:r>
            <a:r>
              <a:rPr lang="bg-BG" b="1" dirty="0">
                <a:solidFill>
                  <a:schemeClr val="bg1"/>
                </a:solidFill>
              </a:rPr>
              <a:t>тестове</a:t>
            </a:r>
            <a:r>
              <a:rPr lang="bg-BG" dirty="0"/>
              <a:t>, с които да </a:t>
            </a:r>
            <a:br>
              <a:rPr lang="bg-BG" dirty="0"/>
            </a:br>
            <a:r>
              <a:rPr lang="bg-BG" dirty="0"/>
              <a:t>проверите </a:t>
            </a:r>
            <a:r>
              <a:rPr lang="bg-BG" b="1" dirty="0">
                <a:solidFill>
                  <a:schemeClr val="bg1"/>
                </a:solidFill>
              </a:rPr>
              <a:t>работа</a:t>
            </a:r>
            <a:r>
              <a:rPr lang="bg-BG" dirty="0"/>
              <a:t> на преработения код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bg-BG" dirty="0"/>
              <a:t>Компонентни тестове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При преработка </a:t>
            </a:r>
            <a:r>
              <a:rPr lang="bg-BG" dirty="0"/>
              <a:t>правете малки</a:t>
            </a:r>
            <a:br>
              <a:rPr lang="bg-BG" dirty="0"/>
            </a:br>
            <a:r>
              <a:rPr lang="bg-BG" dirty="0"/>
              <a:t>промени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bg-BG" dirty="0"/>
              <a:t>Ако при </a:t>
            </a:r>
            <a:r>
              <a:rPr lang="bg-BG" b="1" dirty="0">
                <a:solidFill>
                  <a:schemeClr val="bg1"/>
                </a:solidFill>
              </a:rPr>
              <a:t>изпълнение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тестове</a:t>
            </a:r>
            <a:r>
              <a:rPr lang="bg-BG" dirty="0"/>
              <a:t>, те са </a:t>
            </a:r>
            <a:r>
              <a:rPr lang="bg-BG" b="1" dirty="0">
                <a:solidFill>
                  <a:schemeClr val="bg1"/>
                </a:solidFill>
              </a:rPr>
              <a:t>неуспешни</a:t>
            </a:r>
            <a:r>
              <a:rPr lang="bg-BG" dirty="0"/>
              <a:t>, премахнете </a:t>
            </a:r>
            <a:r>
              <a:rPr lang="bg-BG" b="1" dirty="0">
                <a:solidFill>
                  <a:schemeClr val="bg1"/>
                </a:solidFill>
              </a:rPr>
              <a:t>преработката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A3675D-A9CF-456D-EC98-87300EB9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Преработване</a:t>
            </a:r>
            <a:r>
              <a:rPr lang="en-US" dirty="0"/>
              <a:t>: </a:t>
            </a:r>
            <a:r>
              <a:rPr lang="bg-BG" dirty="0"/>
              <a:t>типични процеси</a:t>
            </a:r>
            <a:endParaRPr lang="en-US" dirty="0"/>
          </a:p>
        </p:txBody>
      </p:sp>
      <p:pic>
        <p:nvPicPr>
          <p:cNvPr id="2050" name="Picture 2" descr="What Is Refactoring? - DZone Java">
            <a:extLst>
              <a:ext uri="{FF2B5EF4-FFF2-40B4-BE49-F238E27FC236}">
                <a16:creationId xmlns:a16="http://schemas.microsoft.com/office/drawing/2014/main" id="{037F0F0C-7273-4BEF-892C-C33E8FF4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669" y="2839211"/>
            <a:ext cx="4652964" cy="246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41025E58-327F-BC66-3C34-EA602DA159C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Всеизвестни начини за подобряването на качеството на кода</a:t>
            </a:r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1FB3EAD8-24F3-6210-F0F5-8EF1993E4C9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Шаблони за преработка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2646FFB-DB83-5327-E627-44AB4BC2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1" y="103668"/>
            <a:ext cx="3577897" cy="44157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63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339A5-37DF-6A52-FECF-5625DBB8D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83222-2200-A919-B6EF-B64ABB5AA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При </a:t>
            </a:r>
            <a:r>
              <a:rPr lang="bg-BG" b="1" dirty="0">
                <a:solidFill>
                  <a:schemeClr val="bg1"/>
                </a:solidFill>
              </a:rPr>
              <a:t>повтарящ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се код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bg-BG" dirty="0">
                <a:sym typeface="Wingdings" pitchFamily="2" charset="2"/>
              </a:rPr>
              <a:t>извадете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повтарящия</a:t>
            </a:r>
            <a:br>
              <a:rPr lang="bg-BG" dirty="0">
                <a:sym typeface="Wingdings" pitchFamily="2" charset="2"/>
              </a:rPr>
            </a:br>
            <a:r>
              <a:rPr lang="bg-BG" dirty="0">
                <a:sym typeface="Wingdings" pitchFamily="2" charset="2"/>
              </a:rPr>
              <a:t>се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код</a:t>
            </a:r>
            <a:r>
              <a:rPr lang="bg-BG" dirty="0">
                <a:sym typeface="Wingdings" pitchFamily="2" charset="2"/>
              </a:rPr>
              <a:t> в отделен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метод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При </a:t>
            </a:r>
            <a:r>
              <a:rPr lang="bg-BG" b="1" dirty="0">
                <a:solidFill>
                  <a:schemeClr val="bg1"/>
                </a:solidFill>
              </a:rPr>
              <a:t>големи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методи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bg-BG" dirty="0">
                <a:sym typeface="Wingdings" pitchFamily="2" charset="2"/>
              </a:rPr>
              <a:t>разделете ги по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логика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dirty="0"/>
              <a:t>При много </a:t>
            </a:r>
            <a:r>
              <a:rPr lang="bg-BG" b="1" dirty="0">
                <a:solidFill>
                  <a:schemeClr val="bg1"/>
                </a:solidFill>
              </a:rPr>
              <a:t>вложени структури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bg-BG" dirty="0">
                <a:sym typeface="Wingdings" pitchFamily="2" charset="2"/>
              </a:rPr>
            </a:br>
            <a:r>
              <a:rPr lang="bg-BG" dirty="0"/>
              <a:t>извадете </a:t>
            </a:r>
            <a:r>
              <a:rPr lang="bg-BG" b="1" dirty="0">
                <a:solidFill>
                  <a:schemeClr val="bg1"/>
                </a:solidFill>
              </a:rPr>
              <a:t>част от кода </a:t>
            </a:r>
            <a:r>
              <a:rPr lang="bg-BG" dirty="0"/>
              <a:t>в </a:t>
            </a:r>
            <a:r>
              <a:rPr lang="bg-BG" b="1" dirty="0">
                <a:solidFill>
                  <a:schemeClr val="bg1"/>
                </a:solidFill>
              </a:rPr>
              <a:t>метод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При слаба свързаност на отговорностите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bg-BG" sz="3600" dirty="0">
                <a:sym typeface="Wingdings" pitchFamily="2" charset="2"/>
              </a:rPr>
              <a:t>разделете на повече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класове</a:t>
            </a:r>
            <a:r>
              <a:rPr lang="bg-BG" sz="3600" dirty="0">
                <a:sym typeface="Wingdings" pitchFamily="2" charset="2"/>
              </a:rPr>
              <a:t> или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методи</a:t>
            </a:r>
            <a:endParaRPr lang="en-US" sz="36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>
                <a:sym typeface="Wingdings" pitchFamily="2" charset="2"/>
              </a:rPr>
              <a:t>При твърде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много параметри </a:t>
            </a:r>
            <a:r>
              <a:rPr lang="bg-BG" sz="3600" dirty="0">
                <a:sym typeface="Wingdings" pitchFamily="2" charset="2"/>
              </a:rPr>
              <a:t>в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метода</a:t>
            </a:r>
            <a:r>
              <a:rPr lang="en-US" sz="3600" dirty="0">
                <a:sym typeface="Wingdings" pitchFamily="2" charset="2"/>
              </a:rPr>
              <a:t> </a:t>
            </a:r>
            <a:r>
              <a:rPr lang="bg-BG" sz="3600" dirty="0">
                <a:sym typeface="Wingdings" pitchFamily="2" charset="2"/>
              </a:rPr>
              <a:t>създайте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клас</a:t>
            </a:r>
            <a:r>
              <a:rPr lang="bg-BG" sz="3600" dirty="0">
                <a:sym typeface="Wingdings" pitchFamily="2" charset="2"/>
              </a:rPr>
              <a:t>, който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групира</a:t>
            </a:r>
            <a:r>
              <a:rPr lang="bg-BG" sz="3600" dirty="0">
                <a:sym typeface="Wingdings" pitchFamily="2" charset="2"/>
              </a:rPr>
              <a:t> параметрите</a:t>
            </a:r>
            <a:endParaRPr lang="en-US" sz="3600" dirty="0">
              <a:sym typeface="Wingdings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>
                <a:sym typeface="Wingdings" pitchFamily="2" charset="2"/>
              </a:rPr>
              <a:t>Ако методът вика повече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методи</a:t>
            </a:r>
            <a:r>
              <a:rPr lang="bg-BG" sz="3600" dirty="0">
                <a:sym typeface="Wingdings" pitchFamily="2" charset="2"/>
              </a:rPr>
              <a:t> от друг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клас</a:t>
            </a:r>
            <a:r>
              <a:rPr lang="bg-BG" sz="3600" dirty="0">
                <a:sym typeface="Wingdings" pitchFamily="2" charset="2"/>
              </a:rPr>
              <a:t>, отколкото от своя собствен</a:t>
            </a:r>
            <a:r>
              <a:rPr lang="en-US" sz="3600" dirty="0">
                <a:sym typeface="Wingdings" pitchFamily="2" charset="2"/>
              </a:rPr>
              <a:t> 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преместете</a:t>
            </a:r>
            <a:r>
              <a:rPr lang="bg-BG" sz="3600" dirty="0">
                <a:sym typeface="Wingdings" pitchFamily="2" charset="2"/>
              </a:rPr>
              <a:t> го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837EF2-6B94-0A4C-4A07-D6F54B21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Шаблон на преработване (1)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4BD4-500C-41E2-9665-E5B447DB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984455"/>
            <a:ext cx="2634990" cy="2026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83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62025" y="1167931"/>
            <a:ext cx="11815018" cy="5561125"/>
          </a:xfrm>
        </p:spPr>
        <p:txBody>
          <a:bodyPr>
            <a:noAutofit/>
          </a:bodyPr>
          <a:lstStyle/>
          <a:p>
            <a:r>
              <a:rPr lang="bg-BG" sz="3200" dirty="0"/>
              <a:t>Какво прави този код</a:t>
            </a:r>
            <a:r>
              <a:rPr lang="en-US" sz="3200" dirty="0"/>
              <a:t>? </a:t>
            </a:r>
            <a:r>
              <a:rPr lang="bg-BG" sz="3200" b="1" dirty="0">
                <a:solidFill>
                  <a:schemeClr val="bg1"/>
                </a:solidFill>
              </a:rPr>
              <a:t>Работи</a:t>
            </a:r>
            <a:r>
              <a:rPr lang="bg-BG" sz="3200" dirty="0"/>
              <a:t> ли правилно?</a:t>
            </a:r>
            <a:r>
              <a:rPr lang="en-US" sz="3200" dirty="0"/>
              <a:t> </a:t>
            </a:r>
            <a:r>
              <a:rPr lang="bg-BG" sz="3200" dirty="0"/>
              <a:t>Имали </a:t>
            </a:r>
            <a:r>
              <a:rPr lang="bg-BG" sz="3200" b="1" dirty="0">
                <a:solidFill>
                  <a:schemeClr val="bg1"/>
                </a:solidFill>
              </a:rPr>
              <a:t>грешки</a:t>
            </a:r>
            <a:r>
              <a:rPr lang="bg-BG" sz="3200" dirty="0"/>
              <a:t>?</a:t>
            </a:r>
            <a:r>
              <a:rPr lang="en-US" sz="3200" dirty="0"/>
              <a:t> </a:t>
            </a:r>
            <a:r>
              <a:rPr lang="bg-BG" sz="3200" dirty="0"/>
              <a:t>Трудно е да се </a:t>
            </a:r>
            <a:r>
              <a:rPr lang="bg-BG" sz="3200" b="1" dirty="0">
                <a:solidFill>
                  <a:schemeClr val="bg1"/>
                </a:solidFill>
              </a:rPr>
              <a:t>разбере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качеството е толкова важно</a:t>
            </a:r>
            <a:r>
              <a:rPr lang="en-US" dirty="0"/>
              <a:t>?</a:t>
            </a:r>
            <a:r>
              <a:rPr lang="bg-BG" dirty="0"/>
              <a:t>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A85933B-D189-A6C0-D856-82896CC2A5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08218-8870-31F2-F4AA-A7229535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894" y="3030732"/>
            <a:ext cx="1152128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int value=010, i=5, 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switch(value){case 10:w=5;Console.WriteLine(w);break;case 9:i=0;break;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case 8:Console.WriteLine("8 ");break;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default:Console.WriteLine("def ");{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        Console.WriteLine("hoho ");	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for (int k = 0; k &lt; i; k++, Console.WriteLine(k - 'f'));break;} { Console.WriteLine("loop!");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F67C60B-BEFE-4236-B6FF-39DA20BA8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956" y="1812135"/>
            <a:ext cx="2376264" cy="593676"/>
          </a:xfrm>
          <a:prstGeom prst="wedgeRoundRectCallout">
            <a:avLst>
              <a:gd name="adj1" fmla="val -11532"/>
              <a:gd name="adj2" fmla="val 492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Не е лесен за четене</a:t>
            </a:r>
            <a:endParaRPr lang="en-US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1DA2D796-579B-4DCD-BE99-A6E9507FC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152" y="2657930"/>
            <a:ext cx="1872208" cy="784173"/>
          </a:xfrm>
          <a:prstGeom prst="wedgeRoundRectCallout">
            <a:avLst>
              <a:gd name="adj1" fmla="val 9677"/>
              <a:gd name="adj2" fmla="val 422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Трудно се разбира</a:t>
            </a:r>
            <a:endParaRPr lang="en-US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6524B51-E3DC-4184-9F63-4AB9142D3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8368" y="1781269"/>
            <a:ext cx="1988030" cy="784173"/>
          </a:xfrm>
          <a:prstGeom prst="wedgeRoundRectCallout">
            <a:avLst>
              <a:gd name="adj1" fmla="val 3131"/>
              <a:gd name="adj2" fmla="val 470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Лошо е форматиран</a:t>
            </a:r>
            <a:endParaRPr lang="en-US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5FCD43B1-DDC4-4261-BD07-442A59F5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6757" y="3072265"/>
            <a:ext cx="2235275" cy="784173"/>
          </a:xfrm>
          <a:prstGeom prst="wedgeRoundRectCallout">
            <a:avLst>
              <a:gd name="adj1" fmla="val 3131"/>
              <a:gd name="adj2" fmla="val 470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Не е документиран</a:t>
            </a:r>
            <a:endParaRPr lang="en-US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BEE54970-2EDD-4474-A063-D77C9D606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896" y="3167512"/>
            <a:ext cx="1872208" cy="593677"/>
          </a:xfrm>
          <a:prstGeom prst="wedgeRoundRectCallout">
            <a:avLst>
              <a:gd name="adj1" fmla="val 9677"/>
              <a:gd name="adj2" fmla="val 422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Не може да се тества</a:t>
            </a:r>
            <a:endParaRPr lang="en-US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E4D693-8C82-755F-D5A3-15BCC5A5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398" y="6041887"/>
            <a:ext cx="587036" cy="5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4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246584-5992-0D2C-2917-E078B10C7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D208-E5D7-93C4-2367-38757DD0F7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dirty="0"/>
              <a:t>При силна функционално обвързване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слейте</a:t>
            </a:r>
            <a:r>
              <a:rPr lang="bg-BG" dirty="0">
                <a:sym typeface="Wingdings" pitchFamily="2" charset="2"/>
              </a:rPr>
              <a:t> двата класа</a:t>
            </a:r>
            <a:endParaRPr lang="en-US" b="1" dirty="0">
              <a:sym typeface="Wingdings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При магически числа в кода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bg-BG" dirty="0">
                <a:sym typeface="Wingdings" pitchFamily="2" charset="2"/>
              </a:rPr>
              <a:t>направете ги константи</a:t>
            </a:r>
            <a:endParaRPr lang="en-US" b="1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При лошо наименуван клас / метод / променлива</a:t>
            </a:r>
            <a:r>
              <a:rPr lang="en-US" dirty="0">
                <a:sym typeface="Wingdings" pitchFamily="2" charset="2"/>
              </a:rPr>
              <a:t> </a:t>
            </a:r>
            <a:r>
              <a:rPr lang="bg-BG" dirty="0">
                <a:sym typeface="Wingdings" pitchFamily="2" charset="2"/>
              </a:rPr>
              <a:t>преименувайте го</a:t>
            </a:r>
            <a:endParaRPr lang="en-US" dirty="0">
              <a:sym typeface="Wingdings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При сложно булево условие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 </a:t>
            </a:r>
            <a:r>
              <a:rPr lang="bg-BG" dirty="0">
                <a:sym typeface="Wingdings" pitchFamily="2" charset="2"/>
              </a:rPr>
              <a:t>разделете го на няколко израза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>
                <a:sym typeface="Wingdings" pitchFamily="2" charset="2"/>
              </a:rPr>
              <a:t>При твърде комплексна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логика на метода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bg-BG" dirty="0">
                <a:sym typeface="Wingdings" pitchFamily="2" charset="2"/>
              </a:rPr>
              <a:t>разделете го на няколко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по-прости метода </a:t>
            </a:r>
            <a:r>
              <a:rPr lang="bg-BG" dirty="0">
                <a:sym typeface="Wingdings" pitchFamily="2" charset="2"/>
              </a:rPr>
              <a:t>или създайте нов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клас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При неизползвани класове / методи / параметри / променливи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премахнете ги</a:t>
            </a:r>
            <a:endParaRPr lang="en-US" b="1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035E73-4859-85DA-F819-53067607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Шаблон на преработване (2)</a:t>
            </a:r>
            <a:endParaRPr lang="en-US" dirty="0"/>
          </a:p>
        </p:txBody>
      </p:sp>
      <p:pic>
        <p:nvPicPr>
          <p:cNvPr id="6148" name="Picture 4" descr="UruIT Blog - How to Make the Best of your Code with Refactoring">
            <a:extLst>
              <a:ext uri="{FF2B5EF4-FFF2-40B4-BE49-F238E27FC236}">
                <a16:creationId xmlns:a16="http://schemas.microsoft.com/office/drawing/2014/main" id="{C5CF2C4C-A357-418F-9928-6FB88310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744" y="2237909"/>
            <a:ext cx="3117727" cy="22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3F78F0B8-946E-9BA6-D809-CF0B7ED9D16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Нива на данни, твърдения, методи и класове</a:t>
            </a:r>
            <a:endParaRPr lang="en-US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8C79CDA2-A6E4-F549-E583-B3504F3AA4C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Нива на преработване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DFC3DDD-F040-5376-40A3-E504AC5C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06" y="908720"/>
            <a:ext cx="2032989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69560-D63E-4A6F-B0CD-7656A54D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8A3B6-7024-411B-ACA6-3149D4D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Преработване на ниво данни </a:t>
            </a:r>
            <a:r>
              <a:rPr lang="en-US" dirty="0"/>
              <a:t>– </a:t>
            </a:r>
            <a:r>
              <a:rPr lang="bg-BG" dirty="0"/>
              <a:t>лош пример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93D12-6762-4E1B-E439-17C0CDEAC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666" y="1156277"/>
            <a:ext cx="5832648" cy="5513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int[] 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= new int[10];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int sum = 0, avg = 0, low = 0, high = 0; </a:t>
            </a:r>
          </a:p>
          <a:p>
            <a:pPr>
              <a:lnSpc>
                <a:spcPct val="80000"/>
              </a:lnSpc>
            </a:pPr>
            <a:r>
              <a:rPr lang="nn-NO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for (int i = 0; i &lt; 10; i++)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Console.Write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($"Number {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+ 1}: ");</a:t>
            </a:r>
          </a:p>
          <a:p>
            <a:pPr>
              <a:lnSpc>
                <a:spcPct val="80000"/>
              </a:lnSpc>
            </a:pPr>
            <a:r>
              <a:rPr lang="it-IT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nums[i] = int.Parse(Console.ReadLine());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sum += 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[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avg = sum / 10;</a:t>
            </a: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nn-NO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for (int i = 0; i &lt; 10; i++)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if (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[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] &lt; avg)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low++;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else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high++;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141D8E8A-7E53-077E-391F-2DB524E8C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554" y="2989307"/>
            <a:ext cx="2867107" cy="726540"/>
          </a:xfrm>
          <a:prstGeom prst="wedgeRoundRectCallout">
            <a:avLst>
              <a:gd name="adj1" fmla="val -71944"/>
              <a:gd name="adj2" fmla="val 186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Заменете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магическото число </a:t>
            </a:r>
            <a:r>
              <a:rPr lang="bg-BG" sz="2000" b="1" dirty="0">
                <a:solidFill>
                  <a:schemeClr val="bg2"/>
                </a:solidFill>
              </a:rPr>
              <a:t>с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константа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190B87A-1BD4-C6E7-6229-58E2FAA84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59" y="1700808"/>
            <a:ext cx="2867774" cy="936104"/>
          </a:xfrm>
          <a:prstGeom prst="wedgeRoundRectCallout">
            <a:avLst>
              <a:gd name="adj1" fmla="val 59668"/>
              <a:gd name="adj2" fmla="val -550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Наименувайте променливата </a:t>
            </a:r>
            <a:r>
              <a:rPr lang="bg-BG" sz="2000" b="1" dirty="0">
                <a:solidFill>
                  <a:schemeClr val="bg2"/>
                </a:solidFill>
              </a:rPr>
              <a:t>с </a:t>
            </a:r>
            <a:br>
              <a:rPr lang="bg-BG" sz="2000" b="1" dirty="0">
                <a:solidFill>
                  <a:schemeClr val="bg2"/>
                </a:solidFill>
              </a:rPr>
            </a:br>
            <a:r>
              <a:rPr lang="bg-BG" sz="2000" b="1" dirty="0">
                <a:solidFill>
                  <a:schemeClr val="bg2"/>
                </a:solidFill>
              </a:rPr>
              <a:t>по-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информативно </a:t>
            </a:r>
            <a:r>
              <a:rPr lang="bg-BG" sz="2000" b="1" dirty="0">
                <a:solidFill>
                  <a:schemeClr val="bg2"/>
                </a:solidFill>
              </a:rPr>
              <a:t>име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18D55CE1-7C84-C038-3F36-59F5633C9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43" y="4385522"/>
            <a:ext cx="2646557" cy="720080"/>
          </a:xfrm>
          <a:prstGeom prst="wedgeRoundRectCallout">
            <a:avLst>
              <a:gd name="adj1" fmla="val 44549"/>
              <a:gd name="adj2" fmla="val 663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Заменете израза </a:t>
            </a:r>
            <a:r>
              <a:rPr lang="bg-BG" sz="2000" b="1" dirty="0">
                <a:solidFill>
                  <a:schemeClr val="bg2"/>
                </a:solidFill>
              </a:rPr>
              <a:t>с</a:t>
            </a:r>
            <a:r>
              <a:rPr lang="bg-B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метод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E6A092A0-79AA-0685-DE82-A045130BA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9" y="1138143"/>
            <a:ext cx="2904225" cy="485094"/>
          </a:xfrm>
          <a:prstGeom prst="wedgeRoundRectCallout">
            <a:avLst>
              <a:gd name="adj1" fmla="val 55457"/>
              <a:gd name="adj2" fmla="val 52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Лошо инициализирани  </a:t>
            </a:r>
            <a:r>
              <a:rPr lang="bg-BG" sz="2000" b="1" dirty="0">
                <a:solidFill>
                  <a:schemeClr val="bg2"/>
                </a:solidFill>
              </a:rPr>
              <a:t>променливи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A5FB7E6-7E36-6491-2B1D-E3BF78CC9F25}"/>
              </a:ext>
            </a:extLst>
          </p:cNvPr>
          <p:cNvSpPr/>
          <p:nvPr/>
        </p:nvSpPr>
        <p:spPr>
          <a:xfrm>
            <a:off x="2765993" y="3837600"/>
            <a:ext cx="358186" cy="275473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3C9E1D1F-38A7-0CD8-D0DD-14CF7C6B1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347" y="2020005"/>
            <a:ext cx="2808312" cy="816423"/>
          </a:xfrm>
          <a:prstGeom prst="wedgeRoundRectCallout">
            <a:avLst>
              <a:gd name="adj1" fmla="val -60603"/>
              <a:gd name="adj2" fmla="val -68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Конвертирайте примитивните данни</a:t>
            </a:r>
            <a:r>
              <a:rPr lang="bg-BG" sz="2000" b="1" dirty="0">
                <a:solidFill>
                  <a:schemeClr val="bg2"/>
                </a:solidFill>
              </a:rPr>
              <a:t> в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E20597-6292-F4B9-288A-404558D0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038" y="6026351"/>
            <a:ext cx="830704" cy="816423"/>
          </a:xfrm>
          <a:prstGeom prst="rect">
            <a:avLst/>
          </a:prstGeom>
        </p:spPr>
      </p:pic>
      <p:sp>
        <p:nvSpPr>
          <p:cNvPr id="16" name="AutoShape 7">
            <a:extLst>
              <a:ext uri="{FF2B5EF4-FFF2-40B4-BE49-F238E27FC236}">
                <a16:creationId xmlns:a16="http://schemas.microsoft.com/office/drawing/2014/main" id="{0B75D5D1-8EBF-2F81-1F25-CB5F14589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6" y="3293908"/>
            <a:ext cx="2998397" cy="1091614"/>
          </a:xfrm>
          <a:prstGeom prst="wedgeRoundRectCallout">
            <a:avLst>
              <a:gd name="adj1" fmla="val 9372"/>
              <a:gd name="adj2" fmla="val -902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Допълнително поведение</a:t>
            </a:r>
            <a:r>
              <a:rPr lang="bg-BG" sz="2000" b="1" dirty="0">
                <a:solidFill>
                  <a:schemeClr val="bg2"/>
                </a:solidFill>
              </a:rPr>
              <a:t>/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bg-BG" sz="2000" b="1" dirty="0">
                <a:solidFill>
                  <a:schemeClr val="bg2"/>
                </a:solidFill>
              </a:rPr>
              <a:t>Логика за валидация</a:t>
            </a:r>
            <a:endParaRPr lang="en-US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7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4" grpId="0" animBg="1"/>
      <p:bldP spid="17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CB885-D43B-9BC6-1700-5D7C51641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9FC40-3A57-F551-12DF-154FCF2D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Преработване на ниво данни </a:t>
            </a:r>
            <a:r>
              <a:rPr lang="en-US" dirty="0"/>
              <a:t>– </a:t>
            </a:r>
            <a:r>
              <a:rPr lang="bg-BG" dirty="0"/>
              <a:t>добър пример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15E3F-91D7-72C5-3970-467653001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441" y="1340769"/>
            <a:ext cx="8364215" cy="50783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const int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ArrayLength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= 10;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sum = 0;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int[] numbers = new int[</a:t>
            </a:r>
            <a:r>
              <a:rPr lang="en-US" sz="2000" b="1" noProof="1">
                <a:latin typeface="Consolas" panose="020B0609020204030204" pitchFamily="49" charset="0"/>
              </a:rPr>
              <a:t>ArrayLength</a:t>
            </a:r>
            <a:r>
              <a:rPr lang="en-US" sz="2000" b="1" dirty="0"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for (int 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= 0; 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&lt; </a:t>
            </a:r>
            <a:r>
              <a:rPr lang="en-US" sz="2000" b="1" noProof="1">
                <a:latin typeface="Consolas" panose="020B0609020204030204" pitchFamily="49" charset="0"/>
              </a:rPr>
              <a:t>numbers.Length</a:t>
            </a:r>
            <a:r>
              <a:rPr lang="en-US" sz="2000" b="1" dirty="0">
                <a:latin typeface="Consolas" panose="020B0609020204030204" pitchFamily="49" charset="0"/>
              </a:rPr>
              <a:t>; 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++)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noProof="1">
                <a:latin typeface="Consolas" panose="020B0609020204030204" pitchFamily="49" charset="0"/>
              </a:rPr>
              <a:t>Console.Write</a:t>
            </a:r>
            <a:r>
              <a:rPr lang="en-US" sz="2000" b="1" dirty="0">
                <a:latin typeface="Consolas" panose="020B0609020204030204" pitchFamily="49" charset="0"/>
              </a:rPr>
              <a:t>($"Number {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+ 1}: ");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numbers[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] = </a:t>
            </a:r>
            <a:r>
              <a:rPr lang="en-US" sz="2000" b="1" noProof="1">
                <a:latin typeface="Consolas" panose="020B0609020204030204" pitchFamily="49" charset="0"/>
              </a:rPr>
              <a:t>int.Parse(Console.ReadLine</a:t>
            </a:r>
            <a:r>
              <a:rPr lang="en-US" sz="2000" b="1" dirty="0"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sum += numbers[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average = sum / </a:t>
            </a:r>
            <a:r>
              <a:rPr lang="en-US" sz="2000" b="1" noProof="1">
                <a:latin typeface="Consolas" panose="020B0609020204030204" pitchFamily="49" charset="0"/>
              </a:rPr>
              <a:t>numbers.Length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lowerThanAverage</a:t>
            </a:r>
            <a:r>
              <a:rPr lang="en-US" sz="2000" b="1" dirty="0">
                <a:latin typeface="Consolas" panose="020B0609020204030204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higherThanAverage</a:t>
            </a:r>
            <a:r>
              <a:rPr lang="en-US" sz="2000" b="1" dirty="0">
                <a:latin typeface="Consolas" panose="020B0609020204030204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SeparateLowerAndHigherNumbersThanAverageValue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1" noProof="1">
                <a:latin typeface="Consolas" panose="020B0609020204030204" pitchFamily="49" charset="0"/>
              </a:rPr>
              <a:t>lowerThanAverage</a:t>
            </a:r>
            <a:r>
              <a:rPr lang="en-US" sz="2000" b="1" dirty="0">
                <a:latin typeface="Consolas" panose="020B0609020204030204" pitchFamily="49" charset="0"/>
              </a:rPr>
              <a:t>, </a:t>
            </a:r>
            <a:r>
              <a:rPr lang="en-US" sz="2000" b="1" noProof="1">
                <a:latin typeface="Consolas" panose="020B0609020204030204" pitchFamily="49" charset="0"/>
              </a:rPr>
              <a:t>higherThanAverage</a:t>
            </a:r>
            <a:r>
              <a:rPr lang="en-US" sz="2000" b="1" dirty="0">
                <a:latin typeface="Consolas" panose="020B0609020204030204" pitchFamily="49" charset="0"/>
              </a:rPr>
              <a:t>, numbers, average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C0599584-0DD5-9747-FAD3-DC18EEDF3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936" y="1176734"/>
            <a:ext cx="2374180" cy="596082"/>
          </a:xfrm>
          <a:prstGeom prst="wedgeRoundRectCallout">
            <a:avLst>
              <a:gd name="adj1" fmla="val -76957"/>
              <a:gd name="adj2" fmla="val 158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Няма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магически числа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DCEB612-D4F1-9919-BFB4-700318ACA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2911" y="4762086"/>
            <a:ext cx="2088231" cy="919181"/>
          </a:xfrm>
          <a:prstGeom prst="wedgeRoundRectCallout">
            <a:avLst>
              <a:gd name="adj1" fmla="val -64518"/>
              <a:gd name="adj2" fmla="val -38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Добре </a:t>
            </a:r>
            <a:r>
              <a:rPr lang="bg-BG" sz="2000" b="1" dirty="0">
                <a:solidFill>
                  <a:schemeClr val="bg2"/>
                </a:solidFill>
              </a:rPr>
              <a:t>наименувани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променливи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1CE3091-1A0E-4636-2712-6EB21E564B04}"/>
              </a:ext>
            </a:extLst>
          </p:cNvPr>
          <p:cNvSpPr/>
          <p:nvPr/>
        </p:nvSpPr>
        <p:spPr>
          <a:xfrm>
            <a:off x="4841872" y="4786726"/>
            <a:ext cx="432048" cy="91918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4FB87F21-EEFF-682F-7514-A4D3A250A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638" y="4982578"/>
            <a:ext cx="3373884" cy="723331"/>
          </a:xfrm>
          <a:prstGeom prst="wedgeRoundRectCallout">
            <a:avLst>
              <a:gd name="adj1" fmla="val -51067"/>
              <a:gd name="adj2" fmla="val 96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Предишната част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 заменена </a:t>
            </a:r>
            <a:r>
              <a:rPr lang="bg-BG" sz="2000" b="1" dirty="0">
                <a:solidFill>
                  <a:schemeClr val="bg2"/>
                </a:solidFill>
              </a:rPr>
              <a:t>с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метод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D7129C-B62F-C60B-83EF-C4BFEADD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1184792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9A1A5-7180-E4AA-96BB-AE1055DBE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0BE703-21CD-A8C9-845B-D535C9E7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500" dirty="0"/>
              <a:t>Преработване на ниво твърдения </a:t>
            </a:r>
            <a:r>
              <a:rPr lang="en-US" sz="3500" dirty="0"/>
              <a:t>– </a:t>
            </a:r>
            <a:r>
              <a:rPr lang="bg-BG" sz="3500" dirty="0"/>
              <a:t>лош пример</a:t>
            </a:r>
            <a:endParaRPr lang="en-US" sz="3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3EB4BB-993F-7452-3127-947DF7ABB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31" y="1218112"/>
            <a:ext cx="7474947" cy="1869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if (date &lt; SUMMER_START || date &gt; SUMMER_END)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charge = quantity *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winterRate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+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winterServiceCharge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else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charge = quantity *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summerRate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91706C71-D62D-FB32-A665-143E6DFC0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471" y="1219734"/>
            <a:ext cx="4320801" cy="720080"/>
          </a:xfrm>
          <a:prstGeom prst="wedgeRoundRectCallout">
            <a:avLst>
              <a:gd name="adj1" fmla="val -79322"/>
              <a:gd name="adj2" fmla="val -300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bg-BG" sz="2000" b="1" dirty="0">
                <a:solidFill>
                  <a:schemeClr val="bg2"/>
                </a:solidFill>
              </a:rPr>
              <a:t>Преместете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сложния булев израз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в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добре наименувана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булева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функция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4EFF1-18FD-4856-F25D-B0E641093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31" y="3162106"/>
            <a:ext cx="4998887" cy="3641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string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DailyGreetings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(int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dayTime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string greeting = "";</a:t>
            </a:r>
          </a:p>
          <a:p>
            <a:pPr>
              <a:lnSpc>
                <a:spcPct val="80000"/>
              </a:lnSpc>
            </a:pPr>
            <a:endParaRPr lang="en-US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if (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dayTime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&lt;= 8)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greeting = "Good Morning";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if (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dayTime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&gt;= 12)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greeting = "Good Afternoon";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…</a:t>
            </a:r>
          </a:p>
          <a:p>
            <a:pPr>
              <a:lnSpc>
                <a:spcPct val="80000"/>
              </a:lnSpc>
            </a:pPr>
            <a:endParaRPr lang="en-US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return greeting;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DC70F2EB-741A-36E4-F48E-990809DF7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912" y="4340539"/>
            <a:ext cx="4608512" cy="1137316"/>
          </a:xfrm>
          <a:prstGeom prst="wedgeRoundRectCallout">
            <a:avLst>
              <a:gd name="adj1" fmla="val -61722"/>
              <a:gd name="adj2" fmla="val -208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Върнете се веднага</a:t>
            </a:r>
            <a:r>
              <a:rPr lang="ru-RU" sz="2000" b="1" dirty="0">
                <a:solidFill>
                  <a:schemeClr val="bg2"/>
                </a:solidFill>
              </a:rPr>
              <a:t>, когато знаете отговора,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2"/>
                </a:solidFill>
              </a:rPr>
              <a:t>вместо да задавате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върната стойност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FE0BBC7B-CF32-F79A-6F2E-C227943E9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638" y="2306774"/>
            <a:ext cx="3554980" cy="965327"/>
          </a:xfrm>
          <a:prstGeom prst="wedgeRoundRectCallout">
            <a:avLst>
              <a:gd name="adj1" fmla="val -19742"/>
              <a:gd name="adj2" fmla="val 269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bg-BG" sz="2000" b="1" dirty="0">
                <a:solidFill>
                  <a:schemeClr val="bg2"/>
                </a:solidFill>
                <a:latin typeface="+mj-lt"/>
              </a:rPr>
              <a:t>Използвайте</a:t>
            </a:r>
            <a:r>
              <a:rPr lang="en-US" sz="20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break</a:t>
            </a:r>
            <a:r>
              <a:rPr lang="en-US" sz="20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bg-BG" sz="2000" b="1" dirty="0">
                <a:solidFill>
                  <a:schemeClr val="bg2"/>
                </a:solidFill>
                <a:latin typeface="+mj-lt"/>
              </a:rPr>
              <a:t>или</a:t>
            </a:r>
            <a:r>
              <a:rPr lang="en-US" sz="20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return</a:t>
            </a:r>
            <a:b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</a:b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вместо </a:t>
            </a:r>
            <a:r>
              <a:rPr lang="ru-RU" sz="2000" b="1" dirty="0">
                <a:solidFill>
                  <a:schemeClr val="bg2"/>
                </a:solidFill>
                <a:latin typeface="+mj-lt"/>
                <a:cs typeface="Consolas" panose="020B0609020204030204" pitchFamily="49" charset="0"/>
              </a:rPr>
              <a:t>контролна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ru-RU" sz="2000" b="1" dirty="0">
                <a:solidFill>
                  <a:schemeClr val="bg2"/>
                </a:solidFill>
                <a:latin typeface="+mj-lt"/>
                <a:cs typeface="Consolas" panose="020B0609020204030204" pitchFamily="49" charset="0"/>
              </a:rPr>
              <a:t>променлива за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цикъл</a:t>
            </a:r>
            <a:endParaRPr lang="en-US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F6B02A29-79A3-FA95-F9B6-CB1872883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945" y="3336371"/>
            <a:ext cx="2489933" cy="720080"/>
          </a:xfrm>
          <a:prstGeom prst="wedgeRoundRectCallout">
            <a:avLst>
              <a:gd name="adj1" fmla="val -4028"/>
              <a:gd name="adj2" fmla="val 23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Заменете условията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с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полиморфизъм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B3F27B76-3DD5-170F-F438-E5D332107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470" y="5327244"/>
            <a:ext cx="3905048" cy="1509259"/>
          </a:xfrm>
          <a:prstGeom prst="wedgeRoundRectCallout">
            <a:avLst>
              <a:gd name="adj1" fmla="val -4028"/>
              <a:gd name="adj2" fmla="val 23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bg-BG" sz="2000" b="1" dirty="0">
                <a:solidFill>
                  <a:schemeClr val="bg2"/>
                </a:solidFill>
              </a:rPr>
              <a:t>Използвайте шаблона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null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object</a:t>
            </a:r>
            <a:r>
              <a:rPr lang="bg-BG" sz="2000" b="1" dirty="0">
                <a:solidFill>
                  <a:schemeClr val="bg2"/>
                </a:solidFill>
              </a:rPr>
              <a:t>, вместо да проверявате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за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CA33DD-6D24-CF4D-E42E-87C19D98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40" y="6079236"/>
            <a:ext cx="830704" cy="8164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DE457-151C-DD7B-3E72-3D1E119F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174" y="2455679"/>
            <a:ext cx="830704" cy="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69560-D63E-4A6F-B0CD-7656A54D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8A3B6-7024-411B-ACA6-3149D4D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Преработване на ниво твърдения </a:t>
            </a:r>
            <a:r>
              <a:rPr lang="en-US" sz="3400" dirty="0"/>
              <a:t>– </a:t>
            </a:r>
            <a:r>
              <a:rPr lang="bg-BG" sz="3400" dirty="0"/>
              <a:t>добър пример</a:t>
            </a:r>
            <a:endParaRPr lang="en-US" sz="3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0C13A-A868-D813-4637-EF5169A9E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40" y="1256335"/>
            <a:ext cx="5379600" cy="21857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if (</a:t>
            </a:r>
            <a:r>
              <a:rPr lang="en-US" sz="2000" b="1" noProof="1">
                <a:latin typeface="Consolas" panose="020B0609020204030204" pitchFamily="49" charset="0"/>
              </a:rPr>
              <a:t>isSummer</a:t>
            </a:r>
            <a:r>
              <a:rPr lang="en-US" sz="2000" b="1" dirty="0">
                <a:latin typeface="Consolas" panose="020B0609020204030204" pitchFamily="49" charset="0"/>
              </a:rPr>
              <a:t>(date))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charge =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SummerCharge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latin typeface="Consolas" panose="020B0609020204030204" pitchFamily="49" charset="0"/>
              </a:rPr>
              <a:t>quantity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else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charge =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WinterCharge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latin typeface="Consolas" panose="020B0609020204030204" pitchFamily="49" charset="0"/>
              </a:rPr>
              <a:t>quantity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57E34F00-2686-F0BB-A6AB-B7F57D177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304" y="1622455"/>
            <a:ext cx="4371489" cy="720080"/>
          </a:xfrm>
          <a:prstGeom prst="wedgeRoundRectCallout">
            <a:avLst>
              <a:gd name="adj1" fmla="val 62571"/>
              <a:gd name="adj2" fmla="val 1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Декомпозирани </a:t>
            </a:r>
            <a:r>
              <a:rPr lang="ru-RU" sz="2000" b="1" dirty="0">
                <a:solidFill>
                  <a:schemeClr val="bg2"/>
                </a:solidFill>
              </a:rPr>
              <a:t>са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сложните части </a:t>
            </a:r>
            <a:r>
              <a:rPr lang="ru-RU" sz="2000" b="1" dirty="0">
                <a:solidFill>
                  <a:schemeClr val="bg2"/>
                </a:solidFill>
              </a:rPr>
              <a:t>на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условния израз </a:t>
            </a:r>
            <a:r>
              <a:rPr lang="ru-RU" sz="2000" b="1" dirty="0">
                <a:solidFill>
                  <a:schemeClr val="bg2"/>
                </a:solidFill>
              </a:rPr>
              <a:t>в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отделни методи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F11007-F132-0F30-B1C9-3332FAC38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75" y="3052988"/>
            <a:ext cx="4998887" cy="3493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string </a:t>
            </a:r>
            <a:r>
              <a:rPr lang="en-US" sz="2000" b="1" noProof="1">
                <a:latin typeface="Consolas" panose="020B0609020204030204" pitchFamily="49" charset="0"/>
              </a:rPr>
              <a:t>DailyGreetings</a:t>
            </a:r>
            <a:r>
              <a:rPr lang="en-US" sz="2000" b="1" dirty="0">
                <a:latin typeface="Consolas" panose="020B0609020204030204" pitchFamily="49" charset="0"/>
              </a:rPr>
              <a:t>(int </a:t>
            </a:r>
            <a:r>
              <a:rPr lang="en-US" sz="2000" b="1" noProof="1">
                <a:latin typeface="Consolas" panose="020B0609020204030204" pitchFamily="49" charset="0"/>
              </a:rPr>
              <a:t>dayTime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if (</a:t>
            </a:r>
            <a:r>
              <a:rPr lang="en-US" sz="2000" b="1" noProof="1">
                <a:latin typeface="Consolas" panose="020B0609020204030204" pitchFamily="49" charset="0"/>
              </a:rPr>
              <a:t>dayTime</a:t>
            </a:r>
            <a:r>
              <a:rPr lang="en-US" sz="2000" b="1" dirty="0">
                <a:latin typeface="Consolas" panose="020B0609020204030204" pitchFamily="49" charset="0"/>
              </a:rPr>
              <a:t> &lt;= 8)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"Good Morning";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if (</a:t>
            </a:r>
            <a:r>
              <a:rPr lang="en-US" sz="2000" b="1" noProof="1">
                <a:latin typeface="Consolas" panose="020B0609020204030204" pitchFamily="49" charset="0"/>
              </a:rPr>
              <a:t>dayTime</a:t>
            </a:r>
            <a:r>
              <a:rPr lang="en-US" sz="2000" b="1" dirty="0">
                <a:latin typeface="Consolas" panose="020B0609020204030204" pitchFamily="49" charset="0"/>
              </a:rPr>
              <a:t> &gt;= 12)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"Good Afternoon";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...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"Good </a:t>
            </a:r>
            <a:r>
              <a:rPr lang="en-US" sz="2000" b="1" noProof="1">
                <a:latin typeface="Consolas" panose="020B0609020204030204" pitchFamily="49" charset="0"/>
              </a:rPr>
              <a:t>Nigth</a:t>
            </a:r>
            <a:r>
              <a:rPr lang="en-US" sz="2000" b="1" dirty="0">
                <a:latin typeface="Consolas" panose="020B0609020204030204" pitchFamily="49" charset="0"/>
              </a:rPr>
              <a:t>";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62BED130-2F3A-F8AE-40F4-A4D32D17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969" y="4081176"/>
            <a:ext cx="2415479" cy="1098014"/>
          </a:xfrm>
          <a:prstGeom prst="wedgeRoundRectCallout">
            <a:avLst>
              <a:gd name="adj1" fmla="val -88419"/>
              <a:gd name="adj2" fmla="val -245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Връща </a:t>
            </a:r>
            <a:r>
              <a:rPr lang="ru-RU" sz="2000" b="1" dirty="0">
                <a:solidFill>
                  <a:schemeClr val="bg2"/>
                </a:solidFill>
              </a:rPr>
              <a:t>се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веднага</a:t>
            </a:r>
            <a:r>
              <a:rPr lang="ru-RU" sz="2000" b="1" dirty="0">
                <a:solidFill>
                  <a:schemeClr val="bg2"/>
                </a:solidFill>
              </a:rPr>
              <a:t>,  когато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разбере отговора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E3F1530A-2CBD-762C-03F3-BCFEBB8B8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957" y="4081176"/>
            <a:ext cx="2428491" cy="1098014"/>
          </a:xfrm>
          <a:prstGeom prst="wedgeRoundRectCallout">
            <a:avLst>
              <a:gd name="adj1" fmla="val -80863"/>
              <a:gd name="adj2" fmla="val 602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Връща </a:t>
            </a:r>
            <a:r>
              <a:rPr lang="ru-RU" sz="2000" b="1" dirty="0">
                <a:solidFill>
                  <a:schemeClr val="bg2"/>
                </a:solidFill>
              </a:rPr>
              <a:t>се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веднага</a:t>
            </a:r>
            <a:r>
              <a:rPr lang="ru-RU" sz="2000" b="1" dirty="0">
                <a:solidFill>
                  <a:schemeClr val="bg2"/>
                </a:solidFill>
              </a:rPr>
              <a:t>,  когато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разбере отговора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A45B0-BF4F-57C2-01C6-3E96E1DC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605" y="1124745"/>
            <a:ext cx="813808" cy="7964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A0AC29-0A56-52F5-A397-9855FA32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5969480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AFEAF-FAF5-AA32-C10D-8EB9609A3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4F37D5-1FBA-58C4-38AB-5113374CC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sz="4000" dirty="0"/>
              <a:t>Преработване на ниво методи </a:t>
            </a:r>
            <a:r>
              <a:rPr lang="en-US" sz="4000" dirty="0"/>
              <a:t>– </a:t>
            </a:r>
            <a:r>
              <a:rPr lang="bg-BG" sz="4000" dirty="0"/>
              <a:t>лош пример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FC8894-9FA2-E41B-ED76-7CF56C634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42" y="1121696"/>
            <a:ext cx="6912170" cy="1740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void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PrtOwn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this.PrintBanner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5000"/>
              </a:lnSpc>
            </a:pPr>
            <a:endParaRPr lang="en-US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("name: " +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this.Name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("amount: " +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this.GetAmount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ED2D558B-58C3-C8BD-2620-93EA07F88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76" y="1144383"/>
            <a:ext cx="2952328" cy="346144"/>
          </a:xfrm>
          <a:prstGeom prst="wedgeRoundRectCallout">
            <a:avLst>
              <a:gd name="adj1" fmla="val -62320"/>
              <a:gd name="adj2" fmla="val -157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Преименувайте метода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D6DF9CF-3885-40E4-BF57-3942DEFE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120" y="1728460"/>
            <a:ext cx="3947540" cy="563879"/>
          </a:xfrm>
          <a:prstGeom prst="wedgeRoundRectCallout">
            <a:avLst>
              <a:gd name="adj1" fmla="val -59892"/>
              <a:gd name="adj2" fmla="val 464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Извлечете метод </a:t>
            </a:r>
            <a:r>
              <a:rPr lang="ru-RU" b="1" dirty="0">
                <a:solidFill>
                  <a:schemeClr val="bg2"/>
                </a:solidFill>
              </a:rPr>
              <a:t>/</a:t>
            </a:r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вмъкнете метод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C04471-20F9-7559-CA0C-B537F1505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42" y="2919292"/>
            <a:ext cx="5655936" cy="36245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string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FoundPerson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(string[] people)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for (int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= 0;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&lt;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people.Length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;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if (people[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].Equals("Don"))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    return "Don";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if (people[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].Equals("John"))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    return "John";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return "Not Found";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C8769B1E-8588-44DC-E211-750326249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4382" y="2971312"/>
            <a:ext cx="4250010" cy="390803"/>
          </a:xfrm>
          <a:prstGeom prst="wedgeRoundRectCallout">
            <a:avLst>
              <a:gd name="adj1" fmla="val -73254"/>
              <a:gd name="adj2" fmla="val -212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1"/>
              </a:buClr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Добавете</a:t>
            </a:r>
            <a:r>
              <a:rPr lang="en-US" sz="2000" b="1" dirty="0">
                <a:solidFill>
                  <a:schemeClr val="bg2"/>
                </a:solidFill>
              </a:rPr>
              <a:t> /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премахнете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параметър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C230A94D-38AF-F8EC-F713-2C1A48E7E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994" y="3516410"/>
            <a:ext cx="3680433" cy="648687"/>
          </a:xfrm>
          <a:prstGeom prst="wedgeRoundRectCallout">
            <a:avLst>
              <a:gd name="adj1" fmla="val -33322"/>
              <a:gd name="adj2" fmla="val -43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2"/>
                </a:solidFill>
              </a:rPr>
              <a:t>Комбинирайте сходни методи като ги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параметризирате</a:t>
            </a:r>
            <a:r>
              <a:rPr lang="bg-BG" sz="2000" b="1" dirty="0">
                <a:solidFill>
                  <a:schemeClr val="bg2"/>
                </a:solidFill>
              </a:rPr>
              <a:t> 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AE185572-4D20-DD37-8045-486AA0A96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407" y="4324320"/>
            <a:ext cx="3186050" cy="1360786"/>
          </a:xfrm>
          <a:prstGeom prst="wedgeRoundRectCallout">
            <a:avLst>
              <a:gd name="adj1" fmla="val -41727"/>
              <a:gd name="adj2" fmla="val -44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2"/>
                </a:solidFill>
              </a:rPr>
              <a:t>Разделете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методите</a:t>
            </a:r>
            <a:r>
              <a:rPr lang="bg-BG" sz="2000" b="1" dirty="0">
                <a:solidFill>
                  <a:schemeClr val="bg2"/>
                </a:solidFill>
              </a:rPr>
              <a:t>, чието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поведение</a:t>
            </a:r>
            <a:r>
              <a:rPr lang="bg-BG" sz="2000" b="1" dirty="0">
                <a:solidFill>
                  <a:schemeClr val="bg2"/>
                </a:solidFill>
              </a:rPr>
              <a:t> е зависимо от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подадените параметри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5A6AECF0-1EB3-2F3F-0122-EEA00A2A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048" y="4041087"/>
            <a:ext cx="2808312" cy="704718"/>
          </a:xfrm>
          <a:prstGeom prst="wedgeRoundRectCallout">
            <a:avLst>
              <a:gd name="adj1" fmla="val -27770"/>
              <a:gd name="adj2" fmla="val 170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Измислете </a:t>
            </a:r>
            <a:r>
              <a:rPr lang="bg-BG" sz="2000" b="1" dirty="0">
                <a:solidFill>
                  <a:schemeClr val="bg2"/>
                </a:solidFill>
              </a:rPr>
              <a:t>по-прост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алгоритъм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9C39AEEC-C359-CE20-8D07-8C03114DD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344" y="5162884"/>
            <a:ext cx="3012017" cy="704717"/>
          </a:xfrm>
          <a:prstGeom prst="wedgeRoundRectCallout">
            <a:avLst>
              <a:gd name="adj1" fmla="val -41727"/>
              <a:gd name="adj2" fmla="val -44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Подайте </a:t>
            </a:r>
            <a:r>
              <a:rPr lang="ru-RU" sz="2000" b="1" dirty="0">
                <a:solidFill>
                  <a:schemeClr val="bg2"/>
                </a:solidFill>
              </a:rPr>
              <a:t>цял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обект</a:t>
            </a:r>
            <a:r>
              <a:rPr lang="ru-RU" sz="2000" b="1" dirty="0">
                <a:solidFill>
                  <a:schemeClr val="bg2"/>
                </a:solidFill>
              </a:rPr>
              <a:t>,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2"/>
                </a:solidFill>
              </a:rPr>
              <a:t>а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не конкретни полета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F8F496-F243-4958-54DF-E11B2113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74" y="6098789"/>
            <a:ext cx="830704" cy="8164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BEA2A3-289D-D192-35AB-961EE276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58" y="1060395"/>
            <a:ext cx="830704" cy="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69560-D63E-4A6F-B0CD-7656A54D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8A3B6-7024-411B-ACA6-3149D4D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sz="4000" dirty="0"/>
              <a:t>Преработване на ниво методи </a:t>
            </a:r>
            <a:r>
              <a:rPr lang="en-US" sz="4000" dirty="0"/>
              <a:t>– </a:t>
            </a:r>
            <a:r>
              <a:rPr lang="bg-BG" sz="4000" dirty="0"/>
              <a:t>добър пример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0FA62D-13E3-222E-12CE-1E99B4B26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187" y="1146558"/>
            <a:ext cx="6929298" cy="2682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void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PrintOwing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noProof="1">
                <a:latin typeface="Consolas" panose="020B0609020204030204" pitchFamily="49" charset="0"/>
              </a:rPr>
              <a:t>this.PrintBanner</a:t>
            </a:r>
            <a:r>
              <a:rPr lang="en-US" b="1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noProof="1">
                <a:latin typeface="Consolas" panose="020B0609020204030204" pitchFamily="49" charset="0"/>
              </a:rPr>
              <a:t>this.PrintDetails</a:t>
            </a:r>
            <a:r>
              <a:rPr lang="en-US" b="1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void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PrintDetails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noProof="1">
                <a:latin typeface="Consolas" panose="020B0609020204030204" pitchFamily="49" charset="0"/>
              </a:rPr>
              <a:t>    Console.WriteLine</a:t>
            </a:r>
            <a:r>
              <a:rPr lang="en-US" b="1" dirty="0">
                <a:latin typeface="Consolas" panose="020B0609020204030204" pitchFamily="49" charset="0"/>
              </a:rPr>
              <a:t>("name: " + </a:t>
            </a:r>
            <a:r>
              <a:rPr lang="en-US" b="1" noProof="1">
                <a:latin typeface="Consolas" panose="020B0609020204030204" pitchFamily="49" charset="0"/>
              </a:rPr>
              <a:t>this.Name</a:t>
            </a:r>
            <a:r>
              <a:rPr lang="en-US" b="1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("amount: " + </a:t>
            </a:r>
            <a:r>
              <a:rPr lang="en-US" b="1" noProof="1">
                <a:latin typeface="Consolas" panose="020B0609020204030204" pitchFamily="49" charset="0"/>
              </a:rPr>
              <a:t>this.GetAmount</a:t>
            </a:r>
            <a:r>
              <a:rPr lang="en-US" b="1" dirty="0"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3A2E7BF2-11A4-B09C-AFB4-835A052EF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1251791"/>
            <a:ext cx="1840110" cy="346144"/>
          </a:xfrm>
          <a:prstGeom prst="wedgeRoundRectCallout">
            <a:avLst>
              <a:gd name="adj1" fmla="val 73358"/>
              <a:gd name="adj2" fmla="val -319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По-добро име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E7993E88-11BF-2B92-6BB9-0792E91EF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2641397"/>
            <a:ext cx="2128142" cy="346144"/>
          </a:xfrm>
          <a:prstGeom prst="wedgeRoundRectCallout">
            <a:avLst>
              <a:gd name="adj1" fmla="val 67575"/>
              <a:gd name="adj2" fmla="val -454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Отделен метод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B80DC-CC99-BBFF-8A65-FCC34B68A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9" y="3870460"/>
            <a:ext cx="7296336" cy="2918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string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FoundPerson</a:t>
            </a:r>
            <a:r>
              <a:rPr lang="en-US" b="1" dirty="0">
                <a:latin typeface="Consolas" panose="020B0609020204030204" pitchFamily="49" charset="0"/>
              </a:rPr>
              <a:t>(string[] people, string[] candidates)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for (int 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 = 0; 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 &lt; </a:t>
            </a:r>
            <a:r>
              <a:rPr lang="en-US" b="1" noProof="1">
                <a:latin typeface="Consolas" panose="020B0609020204030204" pitchFamily="49" charset="0"/>
              </a:rPr>
              <a:t>people.Length</a:t>
            </a:r>
            <a:r>
              <a:rPr lang="en-US" b="1" dirty="0">
                <a:latin typeface="Consolas" panose="020B0609020204030204" pitchFamily="49" charset="0"/>
              </a:rPr>
              <a:t>; </a:t>
            </a:r>
            <a:r>
              <a:rPr lang="en-US" b="1" noProof="1">
                <a:latin typeface="Consolas" panose="020B0609020204030204" pitchFamily="49" charset="0"/>
              </a:rPr>
              <a:t>i++)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if (</a:t>
            </a:r>
            <a:r>
              <a:rPr lang="en-US" b="1" noProof="1">
                <a:latin typeface="Consolas" panose="020B0609020204030204" pitchFamily="49" charset="0"/>
              </a:rPr>
              <a:t>candidates.Contains</a:t>
            </a:r>
            <a:r>
              <a:rPr lang="en-US" b="1" dirty="0">
                <a:latin typeface="Consolas" panose="020B0609020204030204" pitchFamily="49" charset="0"/>
              </a:rPr>
              <a:t>(people[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]))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    return people[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return "Not Found";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2CD07EDC-862C-FEE4-9AAD-A026C5AAF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23" y="4358033"/>
            <a:ext cx="1728192" cy="607772"/>
          </a:xfrm>
          <a:prstGeom prst="wedgeRoundRectCallout">
            <a:avLst>
              <a:gd name="adj1" fmla="val -50333"/>
              <a:gd name="adj2" fmla="val -785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Добавя нов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параметър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8370D0E2-CA9A-1489-7CD6-E3E0F0251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936" y="5097794"/>
            <a:ext cx="2592288" cy="360040"/>
          </a:xfrm>
          <a:prstGeom prst="wedgeRoundRectCallout">
            <a:avLst>
              <a:gd name="adj1" fmla="val -48158"/>
              <a:gd name="adj2" fmla="val -1030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Опростен алгоритъм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49AE4-E8CB-9434-F86C-56C28B995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714" y="1043586"/>
            <a:ext cx="813808" cy="796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2E8DA-EDBC-5BCC-D827-2914674C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401" y="6061508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5CFE1-3B60-0B00-0709-F62DF52F3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962C46-53B2-8981-471F-31F74B85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sz="4000" dirty="0"/>
              <a:t>Преработване на ниво класове </a:t>
            </a:r>
            <a:r>
              <a:rPr lang="en-US" sz="4000" dirty="0"/>
              <a:t>– </a:t>
            </a:r>
            <a:r>
              <a:rPr lang="bg-BG" sz="4000" dirty="0"/>
              <a:t>лош пример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4145C-6689-C91C-EE80-D6A56EF9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0" y="1233913"/>
            <a:ext cx="7394183" cy="5500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public class LocalCourse : Course, ILocalCourse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string Lab { get; set; }</a:t>
            </a:r>
          </a:p>
          <a:p>
            <a:pPr>
              <a:lnSpc>
                <a:spcPct val="75000"/>
              </a:lnSpc>
              <a:spcBef>
                <a:spcPts val="600"/>
              </a:spcBef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StringBuilder sb = new StringBuilder();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sb.Append(this.GetType().Name);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sb.AppendFormat("(Name={0}", this.Name);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if (!(this.Teacher == null))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sb.AppendFormat("; Teacher={0}", this.Teacher.Name);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sb.AppendFormat("; Lab={0})", this.Lab);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return sb.ToString();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public class OffsiteCourse : Course, ILocalCourse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string Town { get; set; }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StringBuilder sb = new StringBuilder();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sb.Append(this.GetType().Name);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sb.AppendFormat("(Name={0}", this.Name);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if (!(this.Teacher == null))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sb.AppendFormat("; Teacher={0}", this.Teacher.Name);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sb.AppendFormat("; Town={0})", this.Town);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return sb.ToString();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187A4B8-C466-83AE-B088-799A1B6BD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137" y="5028515"/>
            <a:ext cx="2496141" cy="688387"/>
          </a:xfrm>
          <a:prstGeom prst="wedgeRoundRectCallout">
            <a:avLst>
              <a:gd name="adj1" fmla="val 29623"/>
              <a:gd name="adj2" fmla="val -2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Използвайте наследяване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B044B720-AEA1-AF95-F6AE-50B6053C2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313" y="1255011"/>
            <a:ext cx="2700301" cy="811520"/>
          </a:xfrm>
          <a:prstGeom prst="wedgeRoundRectCallout">
            <a:avLst>
              <a:gd name="adj1" fmla="val 32245"/>
              <a:gd name="adj2" fmla="val -2059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2"/>
                </a:solidFill>
              </a:rPr>
              <a:t>Променете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структурата </a:t>
            </a:r>
            <a:r>
              <a:rPr lang="bg-BG" sz="2000" b="1" dirty="0">
                <a:solidFill>
                  <a:schemeClr val="bg2"/>
                </a:solidFill>
              </a:rPr>
              <a:t>на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класа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и обратно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21543A09-A4DB-24E4-5E3B-A3481A33F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358" y="3731771"/>
            <a:ext cx="2628293" cy="920755"/>
          </a:xfrm>
          <a:prstGeom prst="wedgeRoundRectCallout">
            <a:avLst>
              <a:gd name="adj1" fmla="val 19397"/>
              <a:gd name="adj2" fmla="val -108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Комбинирайте </a:t>
            </a:r>
            <a:r>
              <a:rPr lang="bg-BG" sz="2000" b="1" dirty="0">
                <a:solidFill>
                  <a:schemeClr val="bg2"/>
                </a:solidFill>
              </a:rPr>
              <a:t>подобния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код в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супер клас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66283F60-C0EA-71D4-73FD-BFE6EF480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005" y="2118119"/>
            <a:ext cx="2700301" cy="1008112"/>
          </a:xfrm>
          <a:prstGeom prst="wedgeRoundRectCallout">
            <a:avLst>
              <a:gd name="adj1" fmla="val -28577"/>
              <a:gd name="adj2" fmla="val 106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Издигане на членовете в йерархията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868100-3E0E-42B4-55A7-21FAF0ED4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687" y="2175324"/>
            <a:ext cx="6375450" cy="1395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b="1" noProof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755A41-DFD0-68F7-15B2-6B6A377AC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104" y="4913970"/>
            <a:ext cx="6375450" cy="1395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b="1" noProof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38C0B9B3-E8A0-4C12-5E63-8398DC1C5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041" y="1484785"/>
            <a:ext cx="2001087" cy="581746"/>
          </a:xfrm>
          <a:prstGeom prst="wedgeRoundRectCallout">
            <a:avLst>
              <a:gd name="adj1" fmla="val -29594"/>
              <a:gd name="adj2" fmla="val 1000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Повтарящ се код</a:t>
            </a:r>
            <a:endParaRPr lang="en-US" sz="2000" b="1" noProof="1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B1798957-2A91-8EC8-9295-9D340DFD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809" y="4221089"/>
            <a:ext cx="2001087" cy="540230"/>
          </a:xfrm>
          <a:prstGeom prst="wedgeRoundRectCallout">
            <a:avLst>
              <a:gd name="adj1" fmla="val -35199"/>
              <a:gd name="adj2" fmla="val 832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Повтарящ се код</a:t>
            </a:r>
            <a:endParaRPr lang="en-US" sz="2000" b="1" noProof="1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FC3AC2-8B7E-0551-AE09-42DE2895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800" y="1045729"/>
            <a:ext cx="830704" cy="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EF097-1A8D-9642-C70E-6F58EA0AD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43C7B-131D-6EE2-DF5A-2803BCA9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Преработване на ниво класове </a:t>
            </a:r>
            <a:r>
              <a:rPr lang="en-US" sz="3200" dirty="0"/>
              <a:t>– </a:t>
            </a:r>
            <a:r>
              <a:rPr lang="bg-BG" sz="3200" dirty="0"/>
              <a:t>добър пример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8F606-E57B-F059-AC61-EC9306D9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484785"/>
            <a:ext cx="11017224" cy="47403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LocalCourse : Course, ILocalCourse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string Lab { get; set; 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base.ToString()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+ "; Lab=" + this.Lab + ")";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OffsiteCourse : Course, ILocalCourse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string Town { get; set; 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base.ToString() + "; Town=" + this.Town + ")";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738BF9F-CC30-8D2D-65C2-CE31983EE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033" y="1640264"/>
            <a:ext cx="4674463" cy="1263922"/>
          </a:xfrm>
          <a:prstGeom prst="wedgeRoundRectCallout">
            <a:avLst>
              <a:gd name="adj1" fmla="val -64385"/>
              <a:gd name="adj2" fmla="val 614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Когато презаписвате методи, извикайте базовия метод</a:t>
            </a:r>
          </a:p>
          <a:p>
            <a:pPr algn="ctr"/>
            <a:r>
              <a:rPr lang="bg-BG" sz="2000" b="1" dirty="0">
                <a:solidFill>
                  <a:schemeClr val="bg2"/>
                </a:solidFill>
              </a:rPr>
              <a:t>Ако се нуждаете от функционалност, не я копирайте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5C1A9F-518C-39AB-78B0-C33F66A6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781" y="5517233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2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FA9BD-C9D9-4EE2-ACD7-F6F119EE9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72FFD-1370-4FF8-B49C-2878AD19A1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200" dirty="0"/>
              <a:t>Сега </a:t>
            </a:r>
            <a:r>
              <a:rPr lang="bg-BG" sz="3200" b="1" dirty="0">
                <a:solidFill>
                  <a:schemeClr val="bg1"/>
                </a:solidFill>
              </a:rPr>
              <a:t>кодът е форматиран</a:t>
            </a:r>
            <a:r>
              <a:rPr lang="bg-BG" sz="3200" dirty="0"/>
              <a:t>, но все още не е </a:t>
            </a:r>
            <a:r>
              <a:rPr lang="bg-BG" sz="3200" b="1" dirty="0">
                <a:solidFill>
                  <a:schemeClr val="bg1"/>
                </a:solidFill>
              </a:rPr>
              <a:t>изчистен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79099D-EAE2-430F-AF2A-D8757F1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качеството е толкова важно</a:t>
            </a:r>
            <a:r>
              <a:rPr lang="en-US" dirty="0"/>
              <a:t>?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78C73-B6B8-4346-8FA6-365976478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826" y="1847298"/>
            <a:ext cx="6840760" cy="48332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int value = 010, i = 5, 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switch (value)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case 10: w = 5; Console.WriteLine(w);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case 9: i = 0;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case 8: Console.WriteLine("8 ");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Console.WriteLine("def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Console.WriteLine("hoho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for (int k = 0; k &lt; i; k++,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Console.WriteLine(k - 'f')) 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break;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Console.WriteLine("loop!");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E831E-5E03-4A8A-8357-2B833CD7F277}"/>
              </a:ext>
            </a:extLst>
          </p:cNvPr>
          <p:cNvSpPr txBox="1"/>
          <p:nvPr/>
        </p:nvSpPr>
        <p:spPr>
          <a:xfrm>
            <a:off x="191941" y="1886347"/>
            <a:ext cx="4606844" cy="420115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5760" indent="-365760">
              <a:spcBef>
                <a:spcPts val="1200"/>
              </a:spcBef>
              <a:spcAft>
                <a:spcPts val="600"/>
              </a:spcAft>
              <a:buSzPts val="3200"/>
              <a:buFont typeface="Wingdings" panose="05000000000000000000" pitchFamily="2" charset="2"/>
              <a:buChar char="§"/>
            </a:pPr>
            <a:r>
              <a:rPr lang="bg-BG" sz="2800" dirty="0"/>
              <a:t>Ако кодът е написан по този начин, ще бъде </a:t>
            </a:r>
            <a:r>
              <a:rPr lang="bg-BG" sz="2800" b="1" dirty="0">
                <a:solidFill>
                  <a:schemeClr val="bg1"/>
                </a:solidFill>
              </a:rPr>
              <a:t>невъзможно</a:t>
            </a:r>
            <a:r>
              <a:rPr lang="bg-BG" sz="2800" dirty="0"/>
              <a:t> да създаде голям и сериозен </a:t>
            </a:r>
            <a:r>
              <a:rPr lang="bg-BG" sz="2800" b="1" dirty="0">
                <a:solidFill>
                  <a:schemeClr val="bg1"/>
                </a:solidFill>
              </a:rPr>
              <a:t>софтуерен проект</a:t>
            </a:r>
          </a:p>
          <a:p>
            <a:pPr marL="365760" indent="-365760">
              <a:spcBef>
                <a:spcPts val="1200"/>
              </a:spcBef>
              <a:spcAft>
                <a:spcPts val="600"/>
              </a:spcAft>
              <a:buSzPts val="3200"/>
              <a:buFont typeface="Wingdings" panose="05000000000000000000" pitchFamily="2" charset="2"/>
              <a:buChar char="§"/>
            </a:pPr>
            <a:r>
              <a:rPr lang="ru-RU" sz="2800" dirty="0"/>
              <a:t>Така че </a:t>
            </a:r>
            <a:r>
              <a:rPr lang="ru-RU" sz="2800" b="1" dirty="0">
                <a:solidFill>
                  <a:schemeClr val="bg1"/>
                </a:solidFill>
              </a:rPr>
              <a:t>кодът с добро качество </a:t>
            </a:r>
            <a:r>
              <a:rPr lang="ru-RU" sz="2800" dirty="0"/>
              <a:t>може да се счита за </a:t>
            </a:r>
            <a:r>
              <a:rPr lang="ru-RU" sz="2800" b="1" dirty="0">
                <a:solidFill>
                  <a:schemeClr val="bg1"/>
                </a:solidFill>
              </a:rPr>
              <a:t>основно свойство на софтуера</a:t>
            </a:r>
            <a:endParaRPr lang="bg-BG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86E0F-F0E6-A2CC-6043-DD60EBB6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604" y="1700808"/>
            <a:ext cx="587036" cy="5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Какво научихме днес? 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F65497F-8390-E755-AB72-B3833FFD5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F585A7-B547-8272-A97C-FE01081B6424}"/>
              </a:ext>
            </a:extLst>
          </p:cNvPr>
          <p:cNvGrpSpPr/>
          <p:nvPr/>
        </p:nvGrpSpPr>
        <p:grpSpPr>
          <a:xfrm>
            <a:off x="373346" y="1296697"/>
            <a:ext cx="11352686" cy="4950457"/>
            <a:chOff x="540767" y="1696736"/>
            <a:chExt cx="3675941" cy="4405146"/>
          </a:xfrm>
        </p:grpSpPr>
        <p:sp>
          <p:nvSpPr>
            <p:cNvPr id="8" name="Rounded Rectangle 16">
              <a:extLst>
                <a:ext uri="{FF2B5EF4-FFF2-40B4-BE49-F238E27FC236}">
                  <a16:creationId xmlns:a16="http://schemas.microsoft.com/office/drawing/2014/main" id="{40E94EEB-6CDD-B2A3-E22E-361650B3D667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051C510A-D68F-6A69-8BD0-8D5BA4BC97B8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1636E0-EAEB-B4E6-B03C-B9F49133DB70}"/>
              </a:ext>
            </a:extLst>
          </p:cNvPr>
          <p:cNvGrpSpPr/>
          <p:nvPr/>
        </p:nvGrpSpPr>
        <p:grpSpPr>
          <a:xfrm>
            <a:off x="292988" y="1196124"/>
            <a:ext cx="11735169" cy="5467866"/>
            <a:chOff x="472011" y="1508786"/>
            <a:chExt cx="3799787" cy="4865561"/>
          </a:xfrm>
        </p:grpSpPr>
        <p:sp>
          <p:nvSpPr>
            <p:cNvPr id="12" name="Rounded Rectangle 10">
              <a:extLst>
                <a:ext uri="{FF2B5EF4-FFF2-40B4-BE49-F238E27FC236}">
                  <a16:creationId xmlns:a16="http://schemas.microsoft.com/office/drawing/2014/main" id="{9F7BC1C0-6EFC-A6E8-1F56-FEA7176BF992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3" name="Rounded Rectangle 16">
              <a:extLst>
                <a:ext uri="{FF2B5EF4-FFF2-40B4-BE49-F238E27FC236}">
                  <a16:creationId xmlns:a16="http://schemas.microsoft.com/office/drawing/2014/main" id="{06807D23-AE56-66BB-9BDA-0E306ADF4C5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4" name="Half Frame 13">
              <a:extLst>
                <a:ext uri="{FF2B5EF4-FFF2-40B4-BE49-F238E27FC236}">
                  <a16:creationId xmlns:a16="http://schemas.microsoft.com/office/drawing/2014/main" id="{DCD35136-B2B8-AD3A-DB76-4CF367BB8B5B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BE67804-69BA-1991-5DFF-08222B5D5DC2}"/>
              </a:ext>
            </a:extLst>
          </p:cNvPr>
          <p:cNvSpPr txBox="1">
            <a:spLocks/>
          </p:cNvSpPr>
          <p:nvPr/>
        </p:nvSpPr>
        <p:spPr>
          <a:xfrm>
            <a:off x="819779" y="1391674"/>
            <a:ext cx="11370635" cy="500763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880" indent="-457200" latinLnBrk="0">
              <a:lnSpc>
                <a:spcPct val="95000"/>
              </a:lnSpc>
              <a:buClr>
                <a:schemeClr val="bg2"/>
              </a:buClr>
            </a:pP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Качествен код </a:t>
            </a:r>
            <a:r>
              <a:rPr lang="en-US" sz="2400" dirty="0">
                <a:solidFill>
                  <a:schemeClr val="bg2"/>
                </a:solidFill>
              </a:rPr>
              <a:t>–</a:t>
            </a:r>
            <a:r>
              <a:rPr lang="bg-BG" sz="2400" dirty="0">
                <a:solidFill>
                  <a:schemeClr val="bg2"/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коректен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четим</a:t>
            </a:r>
            <a:endParaRPr lang="en-US" sz="2400" b="1" dirty="0">
              <a:solidFill>
                <a:schemeClr val="bg2"/>
              </a:solidFill>
            </a:endParaRP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bg-BG" sz="2400" dirty="0">
                <a:solidFill>
                  <a:schemeClr val="bg2"/>
                </a:solidFill>
              </a:rPr>
              <a:t>Смислени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имена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(според контекста)</a:t>
            </a:r>
            <a:endParaRPr lang="bg-BG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en-US" sz="2400" dirty="0">
                <a:solidFill>
                  <a:schemeClr val="bg2"/>
                </a:solidFill>
              </a:rPr>
              <a:t> –</a:t>
            </a:r>
            <a:r>
              <a:rPr lang="bg-BG" sz="2400" dirty="0">
                <a:solidFill>
                  <a:schemeClr val="bg2"/>
                </a:solidFill>
              </a:rPr>
              <a:t> блокове, типове, параметри на методи, логическо разделяне на свързани блокове от код + самодокументиращ се код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bg-BG" sz="2400" dirty="0">
                <a:solidFill>
                  <a:schemeClr val="bg2"/>
                </a:solidFill>
              </a:rPr>
              <a:t>Използвайте променливи, за да покажете предназначението на вашия код. Пишете кратки изрази и използвайте константи, за да избегнете магически стойности</a:t>
            </a:r>
            <a:endParaRPr lang="en-US" sz="2400" dirty="0">
              <a:solidFill>
                <a:schemeClr val="bg2"/>
              </a:solidFill>
            </a:endParaRP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Чисто написани методи </a:t>
            </a:r>
            <a:r>
              <a:rPr lang="en-US" sz="2400" dirty="0">
                <a:solidFill>
                  <a:schemeClr val="bg2"/>
                </a:solidFill>
              </a:rPr>
              <a:t>–</a:t>
            </a:r>
            <a:r>
              <a:rPr lang="bg-BG" sz="2400" dirty="0">
                <a:solidFill>
                  <a:schemeClr val="bg2"/>
                </a:solidFill>
              </a:rPr>
              <a:t> няма едно решение, използвайте най-подходящото решение, опитайте се да бъдете гъвкави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Чисто написани класове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използвайте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OOP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принципи</a:t>
            </a:r>
            <a:r>
              <a:rPr lang="en-US" sz="2400" dirty="0">
                <a:solidFill>
                  <a:schemeClr val="bg2"/>
                </a:solidFill>
              </a:rPr>
              <a:t>,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strong cohesion</a:t>
            </a:r>
            <a:r>
              <a:rPr lang="en-US" sz="2400" dirty="0">
                <a:solidFill>
                  <a:schemeClr val="bg2"/>
                </a:solidFill>
              </a:rPr>
              <a:t>,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разхлабени връзки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  <a:cs typeface="Consolas" panose="020B0609020204030204" pitchFamily="49" charset="0"/>
            </a:endParaRP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Преработването </a:t>
            </a:r>
            <a:r>
              <a:rPr lang="bg-BG" sz="2400" dirty="0">
                <a:solidFill>
                  <a:schemeClr val="bg2"/>
                </a:solidFill>
              </a:rPr>
              <a:t>прави лошия код добър като не променя неговото поведение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4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Въпроси?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70594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86F1241-4467-4A33-8F42-658BD1961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690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Добро поведение</a:t>
            </a:r>
            <a:endParaRPr lang="en-US" sz="2800" b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bg-BG" sz="2800" dirty="0"/>
              <a:t>В съответствие с </a:t>
            </a:r>
            <a:r>
              <a:rPr lang="bg-BG" sz="2800" b="1" dirty="0">
                <a:solidFill>
                  <a:schemeClr val="bg1"/>
                </a:solidFill>
              </a:rPr>
              <a:t>изискванията</a:t>
            </a:r>
            <a:endParaRPr lang="en-US" sz="2800" b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Стабилен</a:t>
            </a:r>
            <a:r>
              <a:rPr lang="en-US" sz="2800" dirty="0"/>
              <a:t>, </a:t>
            </a:r>
            <a:r>
              <a:rPr lang="bg-BG" sz="2800" dirty="0"/>
              <a:t>няма увисвания и грешки</a:t>
            </a:r>
            <a:endParaRPr lang="en-US" sz="2800" dirty="0"/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Без грешки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/>
              <a:t>– </a:t>
            </a:r>
            <a:r>
              <a:rPr lang="bg-BG" sz="2800" dirty="0"/>
              <a:t>работи както трябва</a:t>
            </a:r>
            <a:endParaRPr lang="en-US" sz="2800" dirty="0"/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ru-RU" sz="2800" b="1" dirty="0">
                <a:solidFill>
                  <a:schemeClr val="bg1"/>
                </a:solidFill>
              </a:rPr>
              <a:t>Правилен отговор </a:t>
            </a:r>
            <a:r>
              <a:rPr lang="ru-RU" sz="2800" dirty="0"/>
              <a:t>при неправилна</a:t>
            </a:r>
            <a:br>
              <a:rPr lang="ru-RU" sz="2800" dirty="0"/>
            </a:br>
            <a:r>
              <a:rPr lang="ru-RU" sz="2800" dirty="0"/>
              <a:t>употреба</a:t>
            </a:r>
            <a:endParaRPr lang="en-US" sz="2800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Четим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bg-BG" sz="2800" dirty="0"/>
              <a:t>лесен за четене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Разбираем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bg-BG" sz="2800" dirty="0"/>
              <a:t>самодокументиращ се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Поддържим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bg-BG" sz="2800" dirty="0"/>
              <a:t>лесен за промяна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Ключови характеристики на чисто написания код (1)</a:t>
            </a:r>
            <a:endParaRPr lang="en-US" sz="3200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D628501-DF4F-2AEA-C15C-F03D237B5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DF1B41-652B-4A9E-809D-9B1D6585D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089" y="1340768"/>
            <a:ext cx="4991697" cy="53551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91440" rIns="108000" bIns="91440" rtlCol="0">
            <a:sp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static void Main()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int value = 10;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int </a:t>
            </a:r>
            <a:r>
              <a:rPr lang="en-US" sz="1800" b="1" noProof="1">
                <a:latin typeface="Consolas" panose="020B0609020204030204" pitchFamily="49" charset="0"/>
              </a:rPr>
              <a:t>row</a:t>
            </a:r>
            <a:r>
              <a:rPr lang="en-US" sz="1800" b="1" dirty="0">
                <a:latin typeface="Consolas" panose="020B0609020204030204" pitchFamily="49" charset="0"/>
              </a:rPr>
              <a:t> = 5;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int column = 0; 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8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switch (value)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case 10: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column = 5;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</a:t>
            </a:r>
            <a:r>
              <a:rPr lang="en-US" sz="1800" b="1" noProof="1">
                <a:latin typeface="Consolas" panose="020B0609020204030204" pitchFamily="49" charset="0"/>
              </a:rPr>
              <a:t>Console.WriteLine</a:t>
            </a:r>
            <a:r>
              <a:rPr lang="en-US" sz="1800" b="1" dirty="0">
                <a:latin typeface="Consolas" panose="020B0609020204030204" pitchFamily="49" charset="0"/>
              </a:rPr>
              <a:t>(column);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break;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case 9: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</a:t>
            </a:r>
            <a:r>
              <a:rPr lang="en-US" sz="1800" b="1" noProof="1">
                <a:latin typeface="Consolas" panose="020B0609020204030204" pitchFamily="49" charset="0"/>
              </a:rPr>
              <a:t>row</a:t>
            </a:r>
            <a:r>
              <a:rPr lang="en-US" sz="1800" b="1" dirty="0">
                <a:latin typeface="Consolas" panose="020B0609020204030204" pitchFamily="49" charset="0"/>
              </a:rPr>
              <a:t> = 0;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break;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case 8: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</a:t>
            </a:r>
            <a:r>
              <a:rPr lang="en-US" sz="1800" b="1" noProof="1">
                <a:latin typeface="Consolas" panose="020B0609020204030204" pitchFamily="49" charset="0"/>
              </a:rPr>
              <a:t>Console.WriteLine</a:t>
            </a:r>
            <a:r>
              <a:rPr lang="en-US" sz="1800" b="1" dirty="0">
                <a:latin typeface="Consolas" panose="020B0609020204030204" pitchFamily="49" charset="0"/>
              </a:rPr>
              <a:t>("8 ");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break; …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noProof="1">
                <a:latin typeface="Consolas" panose="020B0609020204030204" pitchFamily="49" charset="0"/>
              </a:rPr>
              <a:t>Console.WriteLine</a:t>
            </a:r>
            <a:r>
              <a:rPr lang="en-US" sz="1800" b="1" dirty="0">
                <a:latin typeface="Consolas" panose="020B0609020204030204" pitchFamily="49" charset="0"/>
              </a:rPr>
              <a:t>("loop!");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}</a:t>
            </a:r>
            <a:endParaRPr lang="en-US" sz="1800" b="1" noProof="1">
              <a:highlight>
                <a:srgbClr val="FFFF00"/>
              </a:highligh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DAA59F28-E579-AC9C-3FAE-9A3392F0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5" y="5787614"/>
            <a:ext cx="5364891" cy="956422"/>
          </a:xfrm>
          <a:prstGeom prst="wedgeRoundRectCallout">
            <a:avLst>
              <a:gd name="adj1" fmla="val 53420"/>
              <a:gd name="adj2" fmla="val -867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Така трябва да изглежда </a:t>
            </a:r>
            <a:r>
              <a:rPr lang="bg-BG" sz="2400" b="1" noProof="1">
                <a:solidFill>
                  <a:schemeClr val="bg1"/>
                </a:solidFill>
                <a:cs typeface="Consolas" pitchFamily="49" charset="0"/>
              </a:rPr>
              <a:t>предишния код</a:t>
            </a: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, ако беше </a:t>
            </a:r>
            <a:r>
              <a:rPr lang="bg-BG" sz="2400" b="1" noProof="1">
                <a:solidFill>
                  <a:schemeClr val="bg1"/>
                </a:solidFill>
                <a:cs typeface="Consolas" pitchFamily="49" charset="0"/>
              </a:rPr>
              <a:t>форматиран</a:t>
            </a: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 правилно </a:t>
            </a:r>
            <a:endParaRPr lang="en-US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34F1B-B96D-03E4-EF0C-0C5F7D4FF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548" y="1149373"/>
            <a:ext cx="575096" cy="5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8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87F43-8EE0-4A56-BD19-25B974129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DA27C-055D-998C-6382-29645A7103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69" y="1188069"/>
            <a:ext cx="11354623" cy="5561125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Добри </a:t>
            </a:r>
            <a:r>
              <a:rPr lang="bg-BG" sz="3200" b="1" dirty="0">
                <a:solidFill>
                  <a:schemeClr val="bg1"/>
                </a:solidFill>
              </a:rPr>
              <a:t>имена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идентификаторите</a:t>
            </a:r>
            <a:r>
              <a:rPr lang="bg-BG" sz="3200" dirty="0"/>
              <a:t> </a:t>
            </a:r>
            <a:r>
              <a:rPr lang="en-US" sz="3200" dirty="0"/>
              <a:t>(</a:t>
            </a:r>
            <a:r>
              <a:rPr lang="bg-BG" sz="3200" dirty="0"/>
              <a:t>за</a:t>
            </a:r>
            <a:r>
              <a:rPr lang="en-US" sz="3200" dirty="0"/>
              <a:t> </a:t>
            </a:r>
            <a:r>
              <a:rPr lang="bg-BG" sz="3200" dirty="0"/>
              <a:t>променливи</a:t>
            </a:r>
            <a:r>
              <a:rPr lang="en-US" sz="3200" dirty="0"/>
              <a:t>, </a:t>
            </a:r>
            <a:r>
              <a:rPr lang="bg-BG" sz="3200" dirty="0"/>
              <a:t>константи</a:t>
            </a:r>
            <a:r>
              <a:rPr lang="en-US" sz="3200" dirty="0"/>
              <a:t>, </a:t>
            </a:r>
            <a:r>
              <a:rPr lang="bg-BG" sz="3200" dirty="0"/>
              <a:t>методи</a:t>
            </a:r>
            <a:r>
              <a:rPr lang="en-US" sz="3200" dirty="0"/>
              <a:t>,</a:t>
            </a:r>
            <a:r>
              <a:rPr lang="bg-BG" sz="3200" dirty="0"/>
              <a:t> и т. н</a:t>
            </a:r>
            <a:r>
              <a:rPr lang="en-US" sz="3200" dirty="0"/>
              <a:t>)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Чисто написани класове, интерфейси и класова йерархия</a:t>
            </a:r>
            <a:endParaRPr lang="en-US" sz="3200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Добра </a:t>
            </a:r>
            <a:r>
              <a:rPr lang="ru-RU" sz="3000" b="1" dirty="0">
                <a:solidFill>
                  <a:schemeClr val="bg1"/>
                </a:solidFill>
              </a:rPr>
              <a:t>абстракция</a:t>
            </a:r>
            <a:r>
              <a:rPr lang="ru-RU" sz="3000" dirty="0"/>
              <a:t>, </a:t>
            </a:r>
            <a:r>
              <a:rPr lang="ru-RU" sz="3000" b="1" dirty="0">
                <a:solidFill>
                  <a:schemeClr val="bg1"/>
                </a:solidFill>
              </a:rPr>
              <a:t>капсулиране</a:t>
            </a:r>
            <a:r>
              <a:rPr lang="ru-RU" sz="3000" dirty="0"/>
              <a:t>, </a:t>
            </a:r>
            <a:r>
              <a:rPr lang="ru-RU" sz="3000" b="1" dirty="0">
                <a:solidFill>
                  <a:schemeClr val="bg1"/>
                </a:solidFill>
              </a:rPr>
              <a:t>наследяване</a:t>
            </a:r>
            <a:r>
              <a:rPr lang="ru-RU" sz="3000" dirty="0"/>
              <a:t> и </a:t>
            </a:r>
            <a:r>
              <a:rPr lang="ru-RU" sz="3000" b="1" dirty="0">
                <a:solidFill>
                  <a:schemeClr val="bg1"/>
                </a:solidFill>
              </a:rPr>
              <a:t>полиморфизъм</a:t>
            </a:r>
            <a:r>
              <a:rPr lang="ru-RU" sz="3000" dirty="0"/>
              <a:t>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bg-BG" sz="3000" b="1" dirty="0">
                <a:solidFill>
                  <a:schemeClr val="bg1"/>
                </a:solidFill>
              </a:rPr>
              <a:t>простота</a:t>
            </a:r>
            <a:r>
              <a:rPr lang="en-US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многократна употреба</a:t>
            </a:r>
            <a:r>
              <a:rPr lang="en-US" sz="3000" dirty="0"/>
              <a:t>, </a:t>
            </a:r>
            <a:r>
              <a:rPr lang="bg-BG" sz="3000" dirty="0"/>
              <a:t>минимална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сложност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200" dirty="0"/>
              <a:t>Чисто написани методи</a:t>
            </a:r>
            <a:endParaRPr lang="en-US" sz="3200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Намаляват </a:t>
            </a:r>
            <a:r>
              <a:rPr lang="bg-BG" sz="3000" b="1" dirty="0">
                <a:solidFill>
                  <a:schemeClr val="bg1"/>
                </a:solidFill>
              </a:rPr>
              <a:t>сложността</a:t>
            </a:r>
            <a:r>
              <a:rPr lang="en-US" sz="3000" dirty="0"/>
              <a:t>, </a:t>
            </a:r>
            <a:r>
              <a:rPr lang="bg-BG" sz="3000" dirty="0"/>
              <a:t>увеличават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четимостта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/>
              <a:t>strong </a:t>
            </a:r>
            <a:r>
              <a:rPr lang="en-US" sz="3000" b="1" dirty="0">
                <a:solidFill>
                  <a:schemeClr val="bg1"/>
                </a:solidFill>
              </a:rPr>
              <a:t>cohesion</a:t>
            </a:r>
            <a:r>
              <a:rPr lang="en-US" sz="3000" dirty="0"/>
              <a:t>, </a:t>
            </a:r>
            <a:r>
              <a:rPr lang="bg-BG" sz="3000" dirty="0"/>
              <a:t>слаба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връзка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200" dirty="0"/>
              <a:t>Променливи, данни, изрази и константи</a:t>
            </a:r>
            <a:endParaRPr lang="en-US" sz="3200" dirty="0"/>
          </a:p>
          <a:p>
            <a:pPr lvl="1">
              <a:buClr>
                <a:schemeClr val="tx1"/>
              </a:buClr>
            </a:pP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Минимална </a:t>
            </a:r>
            <a:r>
              <a:rPr lang="bg-BG" sz="3000" b="1" dirty="0">
                <a:solidFill>
                  <a:schemeClr val="bg1"/>
                </a:solidFill>
              </a:rPr>
              <a:t>продължителност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bg-BG" sz="3000" b="1" dirty="0">
                <a:solidFill>
                  <a:schemeClr val="bg1"/>
                </a:solidFill>
              </a:rPr>
              <a:t>живот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и </a:t>
            </a:r>
            <a:r>
              <a:rPr lang="bg-BG" sz="3000" b="1" dirty="0">
                <a:solidFill>
                  <a:schemeClr val="bg1"/>
                </a:solidFill>
              </a:rPr>
              <a:t>времена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променливата</a:t>
            </a:r>
            <a:r>
              <a:rPr lang="en-US" sz="3000" dirty="0"/>
              <a:t>, </a:t>
            </a:r>
            <a:r>
              <a:rPr lang="bg-BG" sz="3000" dirty="0"/>
              <a:t>прости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изрази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добре използвани</a:t>
            </a:r>
            <a:r>
              <a:rPr lang="bg-BG" sz="3000" b="1" dirty="0">
                <a:solidFill>
                  <a:schemeClr val="bg1"/>
                </a:solidFill>
              </a:rPr>
              <a:t> константи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правилно организирани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8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8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8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8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3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1029D-5553-8EFC-6F6C-B13CA30B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Ключови характеристики на чисто написания код (2)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D5C37-7DE3-4C5A-966A-6E11D575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3429000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8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296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3008</TotalTime>
  <Words>7104</Words>
  <Application>Microsoft Office PowerPoint</Application>
  <PresentationFormat>Широк екран</PresentationFormat>
  <Paragraphs>1239</Paragraphs>
  <Slides>72</Slides>
  <Notes>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72</vt:i4>
      </vt:variant>
    </vt:vector>
  </HeadingPairs>
  <TitlesOfParts>
    <vt:vector size="79" baseType="lpstr">
      <vt:lpstr>-apple-system</vt:lpstr>
      <vt:lpstr>Arial</vt:lpstr>
      <vt:lpstr>Calibri</vt:lpstr>
      <vt:lpstr>Consolas</vt:lpstr>
      <vt:lpstr>Wingdings</vt:lpstr>
      <vt:lpstr>Wingdings 2</vt:lpstr>
      <vt:lpstr>SoftUni</vt:lpstr>
      <vt:lpstr>Качествен код и преработване</vt:lpstr>
      <vt:lpstr>Съдържание</vt:lpstr>
      <vt:lpstr>Какво е качествен код?</vt:lpstr>
      <vt:lpstr>Какво е качествен код (1)</vt:lpstr>
      <vt:lpstr>Какво е качествен код (2)</vt:lpstr>
      <vt:lpstr>Защо качеството е толкова важно? (1)</vt:lpstr>
      <vt:lpstr>Защо качеството е толкова важно? (2)</vt:lpstr>
      <vt:lpstr>Ключови характеристики на чисто написания код (1)</vt:lpstr>
      <vt:lpstr>Ключови характеристики на чисто написания код (2)</vt:lpstr>
      <vt:lpstr>Наименуване на идентификатори и форматиране на кодове</vt:lpstr>
      <vt:lpstr>Основни посоки за наименуване</vt:lpstr>
      <vt:lpstr>Наименуване на класове и структури</vt:lpstr>
      <vt:lpstr>Наименуване на специални класове</vt:lpstr>
      <vt:lpstr>Наименуване на методи</vt:lpstr>
      <vt:lpstr>Наименуване на методи с параметри и променливи</vt:lpstr>
      <vt:lpstr>Наименуване на namespace-сите и папките на проекта</vt:lpstr>
      <vt:lpstr>Наименуване на файлове и приложения</vt:lpstr>
      <vt:lpstr>Форматиране на код</vt:lpstr>
      <vt:lpstr>Форматиране на кода</vt:lpstr>
      <vt:lpstr>Типове форматиране</vt:lpstr>
      <vt:lpstr>Форматирането на условни оператори и цикли</vt:lpstr>
      <vt:lpstr>Форматиране на методи (1)</vt:lpstr>
      <vt:lpstr>Форматиране на методи (2)</vt:lpstr>
      <vt:lpstr>Коментари и документация на кода</vt:lpstr>
      <vt:lpstr>Ефективни коментари</vt:lpstr>
      <vt:lpstr>Лошо документиран код - примери</vt:lpstr>
      <vt:lpstr>Самодокументиращ се код – примери (1)</vt:lpstr>
      <vt:lpstr>Самодокументиращ се код – примери (2)</vt:lpstr>
      <vt:lpstr>Правилно организиране на данните</vt:lpstr>
      <vt:lpstr>Обхват и видимост на променливите (1)</vt:lpstr>
      <vt:lpstr>Обхват и видимост на променливите (2)</vt:lpstr>
      <vt:lpstr>Продължителност и живот на променливата (1)</vt:lpstr>
      <vt:lpstr>Продължителност и живот на променливата (2)</vt:lpstr>
      <vt:lpstr>Голяма и ограничена продължителност и живот на променливите</vt:lpstr>
      <vt:lpstr>Никога не използвайте сложни изрази във вашият код!</vt:lpstr>
      <vt:lpstr>Използвайте константи</vt:lpstr>
      <vt:lpstr>Писане на код без вложени цикли и условия</vt:lpstr>
      <vt:lpstr>Избягване на дълбоко вложени цикли</vt:lpstr>
      <vt:lpstr>Поддържайте изразите и условията прости</vt:lpstr>
      <vt:lpstr>Подредете случаите по рядкост или по естествен ред</vt:lpstr>
      <vt:lpstr>Качествени методи</vt:lpstr>
      <vt:lpstr>Защо се нуждаем от методи?</vt:lpstr>
      <vt:lpstr>Използване на методи</vt:lpstr>
      <vt:lpstr>Силна свързаност на отговорностите (cohesion)</vt:lpstr>
      <vt:lpstr>Силна връзка в методите – примери</vt:lpstr>
      <vt:lpstr>Слабо функционално обвързване (coupling)</vt:lpstr>
      <vt:lpstr>Разхлабена връзка – примери</vt:lpstr>
      <vt:lpstr>Качествени класове</vt:lpstr>
      <vt:lpstr>Чисто написани класове</vt:lpstr>
      <vt:lpstr>OOP принципи</vt:lpstr>
      <vt:lpstr>Абстракция и Капсулиране – примери</vt:lpstr>
      <vt:lpstr>Полиморфизъм и интерфейс – примери</vt:lpstr>
      <vt:lpstr>Преработване</vt:lpstr>
      <vt:lpstr>Какво е преработване на код?</vt:lpstr>
      <vt:lpstr>Кога да преработваме?</vt:lpstr>
      <vt:lpstr>Преработване: основни принципи</vt:lpstr>
      <vt:lpstr>Преработване: типични процеси</vt:lpstr>
      <vt:lpstr>Шаблони за преработка</vt:lpstr>
      <vt:lpstr>Шаблон на преработване (1)</vt:lpstr>
      <vt:lpstr>Шаблон на преработване (2)</vt:lpstr>
      <vt:lpstr>Нива на преработване</vt:lpstr>
      <vt:lpstr>Преработване на ниво данни – лош пример</vt:lpstr>
      <vt:lpstr>Преработване на ниво данни – добър пример</vt:lpstr>
      <vt:lpstr>Преработване на ниво твърдения – лош пример</vt:lpstr>
      <vt:lpstr>Преработване на ниво твърдения – добър пример</vt:lpstr>
      <vt:lpstr>Преработване на ниво методи – лош пример</vt:lpstr>
      <vt:lpstr>Преработване на ниво методи – добър пример</vt:lpstr>
      <vt:lpstr>Преработване на ниво класове – лош пример</vt:lpstr>
      <vt:lpstr>Преработване на ниво класове – добър пример</vt:lpstr>
      <vt:lpstr>Какво научихме днес? </vt:lpstr>
      <vt:lpstr>Въпроси?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</dc:title>
  <dc:subject>Software Development Course</dc:subject>
  <dc:creator>Software University</dc:creator>
  <cp:keywords>Programming; Fundamentals; 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Stefan Kuiumdjiev</cp:lastModifiedBy>
  <cp:revision>148</cp:revision>
  <dcterms:created xsi:type="dcterms:W3CDTF">2018-05-23T13:08:44Z</dcterms:created>
  <dcterms:modified xsi:type="dcterms:W3CDTF">2023-04-30T18:03:53Z</dcterms:modified>
  <cp:category>programming fundamentals;computer programming;software development;web development</cp:category>
</cp:coreProperties>
</file>